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91" r:id="rId3"/>
    <p:sldId id="262" r:id="rId4"/>
    <p:sldId id="259" r:id="rId5"/>
    <p:sldId id="260" r:id="rId6"/>
    <p:sldId id="261" r:id="rId7"/>
    <p:sldId id="257" r:id="rId8"/>
    <p:sldId id="263" r:id="rId9"/>
    <p:sldId id="264" r:id="rId10"/>
    <p:sldId id="265" r:id="rId11"/>
    <p:sldId id="266" r:id="rId12"/>
    <p:sldId id="267" r:id="rId13"/>
    <p:sldId id="289" r:id="rId14"/>
    <p:sldId id="268" r:id="rId15"/>
    <p:sldId id="269" r:id="rId16"/>
    <p:sldId id="270" r:id="rId17"/>
    <p:sldId id="271" r:id="rId18"/>
    <p:sldId id="272" r:id="rId19"/>
    <p:sldId id="273" r:id="rId20"/>
    <p:sldId id="275" r:id="rId21"/>
    <p:sldId id="276" r:id="rId22"/>
    <p:sldId id="277" r:id="rId23"/>
    <p:sldId id="278" r:id="rId24"/>
    <p:sldId id="279" r:id="rId25"/>
    <p:sldId id="280" r:id="rId26"/>
    <p:sldId id="281" r:id="rId27"/>
    <p:sldId id="282" r:id="rId28"/>
    <p:sldId id="284" r:id="rId29"/>
    <p:sldId id="290" r:id="rId30"/>
    <p:sldId id="285" r:id="rId31"/>
    <p:sldId id="292"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5FFB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4660"/>
  </p:normalViewPr>
  <p:slideViewPr>
    <p:cSldViewPr>
      <p:cViewPr>
        <p:scale>
          <a:sx n="87" d="100"/>
          <a:sy n="87" d="100"/>
        </p:scale>
        <p:origin x="-384" y="-4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367E38-2435-4BDF-8C66-B4B798423201}" type="datetimeFigureOut">
              <a:rPr lang="ru-RU" smtClean="0"/>
              <a:pPr/>
              <a:t>06.04.2011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227869-F3D0-49FD-B9CF-69097469D42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6227869-F3D0-49FD-B9CF-69097469D428}"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06.04.2011</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B106E36-FD25-4E2D-B0AA-010F637433A0}" type="datetimeFigureOut">
              <a:rPr lang="ru-RU" smtClean="0"/>
              <a:pPr/>
              <a:t>06.04.2011</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5C68B6-61C2-468F-89AB-4B9F7531AA68}"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45.radikal.ru/i109/0810/dd/47c9dc72e897.jpg" TargetMode="Externa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nizhnyfoto.ru/foto/raritet/foto7-1.php" TargetMode="External"/><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image" Target="../media/image28.jpeg"/><Relationship Id="rId7" Type="http://schemas.openxmlformats.org/officeDocument/2006/relationships/image" Target="../media/image32.gif"/><Relationship Id="rId2" Type="http://schemas.openxmlformats.org/officeDocument/2006/relationships/image" Target="../media/image27.jpeg"/><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fotki.yandex.ru/users/kira-nnov2010/view/330877/?page=0"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hyperlink" Target="http://www.nashasreda.ru/konoplev/konoplev7-4.htm" TargetMode="External"/><Relationship Id="rId2" Type="http://schemas.openxmlformats.org/officeDocument/2006/relationships/hyperlink" Target="http://miracles-andrey.blogspot.com/2009_04_01_archive.html"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00232" y="857232"/>
            <a:ext cx="6418034" cy="2585323"/>
          </a:xfrm>
          <a:prstGeom prst="rect">
            <a:avLst/>
          </a:prstGeom>
          <a:noFill/>
        </p:spPr>
        <p:txBody>
          <a:bodyPr wrap="square" lIns="91440" tIns="45720" rIns="91440" bIns="45720">
            <a:spAutoFit/>
          </a:bodyPr>
          <a:lstStyle/>
          <a:p>
            <a:pPr algn="ctr"/>
            <a:r>
              <a:rPr lang="ru-RU" sz="5400" b="1" cap="none" spc="0"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rPr>
              <a:t>Экскурсия по Нижегородскому</a:t>
            </a:r>
          </a:p>
          <a:p>
            <a:pPr algn="ctr"/>
            <a:r>
              <a:rPr lang="ru-RU" sz="5400" b="1" dirty="0" smtClean="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rPr>
              <a:t>кремлю</a:t>
            </a:r>
            <a:endParaRPr lang="ru-RU" sz="5400" b="1" cap="none" spc="0" dirty="0">
              <a:ln w="12700">
                <a:solidFill>
                  <a:schemeClr val="tx2">
                    <a:satMod val="155000"/>
                  </a:schemeClr>
                </a:solidFill>
                <a:prstDash val="solid"/>
              </a:ln>
              <a:solidFill>
                <a:srgbClr val="92D050"/>
              </a:solidFill>
              <a:effectLst>
                <a:outerShdw blurRad="41275" dist="20320" dir="1800000" algn="tl" rotWithShape="0">
                  <a:srgbClr val="000000">
                    <a:alpha val="40000"/>
                  </a:srgbClr>
                </a:outerShdw>
              </a:effectLst>
            </a:endParaRPr>
          </a:p>
        </p:txBody>
      </p:sp>
      <p:sp>
        <p:nvSpPr>
          <p:cNvPr id="5" name="TextBox 4"/>
          <p:cNvSpPr txBox="1"/>
          <p:nvPr/>
        </p:nvSpPr>
        <p:spPr>
          <a:xfrm>
            <a:off x="5857884" y="3500438"/>
            <a:ext cx="2643206" cy="2308324"/>
          </a:xfrm>
          <a:prstGeom prst="rect">
            <a:avLst/>
          </a:prstGeom>
          <a:noFill/>
        </p:spPr>
        <p:txBody>
          <a:bodyPr wrap="square" rtlCol="0">
            <a:spAutoFit/>
          </a:bodyPr>
          <a:lstStyle/>
          <a:p>
            <a:r>
              <a:rPr lang="ru-RU" dirty="0" smtClean="0"/>
              <a:t>Выполнил:</a:t>
            </a:r>
          </a:p>
          <a:p>
            <a:r>
              <a:rPr lang="ru-RU" dirty="0" smtClean="0"/>
              <a:t>Учащийся 8 </a:t>
            </a:r>
            <a:r>
              <a:rPr lang="ru-RU" dirty="0" smtClean="0"/>
              <a:t>класса </a:t>
            </a:r>
            <a:r>
              <a:rPr lang="ru-RU" dirty="0" err="1" smtClean="0"/>
              <a:t>Хрулев</a:t>
            </a:r>
            <a:r>
              <a:rPr lang="ru-RU" smtClean="0"/>
              <a:t> Дмитрий</a:t>
            </a:r>
            <a:endParaRPr lang="ru-RU" dirty="0" smtClean="0"/>
          </a:p>
          <a:p>
            <a:endParaRPr lang="ru-RU" dirty="0" smtClean="0"/>
          </a:p>
          <a:p>
            <a:r>
              <a:rPr lang="ru-RU" dirty="0" smtClean="0"/>
              <a:t>МОУ </a:t>
            </a:r>
            <a:r>
              <a:rPr lang="ru-RU" dirty="0" err="1" smtClean="0"/>
              <a:t>Большеякшенской</a:t>
            </a:r>
            <a:r>
              <a:rPr lang="ru-RU" dirty="0" smtClean="0"/>
              <a:t> ООШ</a:t>
            </a:r>
          </a:p>
          <a:p>
            <a:r>
              <a:rPr lang="ru-RU" dirty="0" err="1" smtClean="0"/>
              <a:t>Бутурлинского</a:t>
            </a:r>
            <a:r>
              <a:rPr lang="ru-RU" dirty="0" smtClean="0"/>
              <a:t> района</a:t>
            </a:r>
          </a:p>
          <a:p>
            <a:r>
              <a:rPr lang="ru-RU" dirty="0" smtClean="0"/>
              <a:t>Нижегородской обл.</a:t>
            </a:r>
            <a:endParaRPr lang="ru-RU" dirty="0"/>
          </a:p>
        </p:txBody>
      </p:sp>
      <p:sp>
        <p:nvSpPr>
          <p:cNvPr id="6" name="TextBox 5"/>
          <p:cNvSpPr txBox="1"/>
          <p:nvPr/>
        </p:nvSpPr>
        <p:spPr>
          <a:xfrm>
            <a:off x="3857620" y="6072206"/>
            <a:ext cx="1857388" cy="369332"/>
          </a:xfrm>
          <a:prstGeom prst="rect">
            <a:avLst/>
          </a:prstGeom>
          <a:noFill/>
        </p:spPr>
        <p:txBody>
          <a:bodyPr wrap="square" rtlCol="0">
            <a:spAutoFit/>
          </a:bodyPr>
          <a:lstStyle/>
          <a:p>
            <a:r>
              <a:rPr lang="ru-RU" dirty="0" smtClean="0"/>
              <a:t>2011 год.</a:t>
            </a:r>
            <a:endParaRPr lang="ru-RU" dirty="0"/>
          </a:p>
        </p:txBody>
      </p:sp>
      <p:pic>
        <p:nvPicPr>
          <p:cNvPr id="31746" name="Picture 2" descr="http://fotocom.ucoz.ru/_ph/9/2/719463811.jpg"/>
          <p:cNvPicPr>
            <a:picLocks noChangeAspect="1" noChangeArrowheads="1"/>
          </p:cNvPicPr>
          <p:nvPr/>
        </p:nvPicPr>
        <p:blipFill>
          <a:blip r:embed="rId2"/>
          <a:srcRect/>
          <a:stretch>
            <a:fillRect/>
          </a:stretch>
        </p:blipFill>
        <p:spPr bwMode="auto">
          <a:xfrm>
            <a:off x="1357290" y="3429000"/>
            <a:ext cx="3286148" cy="2464611"/>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8" name="Picture 10" descr="http://www.protown.ru/pic/bash-kreml-korom.jpg"/>
          <p:cNvPicPr>
            <a:picLocks noChangeAspect="1" noChangeArrowheads="1"/>
          </p:cNvPicPr>
          <p:nvPr/>
        </p:nvPicPr>
        <p:blipFill>
          <a:blip r:embed="rId2"/>
          <a:srcRect/>
          <a:stretch>
            <a:fillRect/>
          </a:stretch>
        </p:blipFill>
        <p:spPr bwMode="auto">
          <a:xfrm>
            <a:off x="6000760" y="4857736"/>
            <a:ext cx="2667018" cy="2000264"/>
          </a:xfrm>
          <a:prstGeom prst="rect">
            <a:avLst/>
          </a:prstGeom>
          <a:noFill/>
        </p:spPr>
      </p:pic>
      <p:sp>
        <p:nvSpPr>
          <p:cNvPr id="4" name="Текст 2"/>
          <p:cNvSpPr txBox="1">
            <a:spLocks/>
          </p:cNvSpPr>
          <p:nvPr/>
        </p:nvSpPr>
        <p:spPr>
          <a:xfrm>
            <a:off x="714348" y="428604"/>
            <a:ext cx="8429652" cy="4206112"/>
          </a:xfrm>
          <a:prstGeom prst="rect">
            <a:avLst/>
          </a:prstGeom>
        </p:spPr>
        <p:txBody>
          <a:bodyPr>
            <a:no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Коромыслова башня - круглая, расположена на крутом повороте кремлевской стены над пересечением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Зеленского</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съезда ( "трубы" ) с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Почаинским</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оврагом. Да и сама башня с примыкающими пряслами напоминает, если смотреть с противоположного берега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Почаинского</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оврага, крепкую молодуху с коромыслами на плечах. Не потому ли и башня называется Коромысловой.       Отличительной чертой Коромысловой башни является то, что она полностью, включая внутренние помещения, сделана из белого камня.     По сохранности первоначального облика она лучшая среди всех круглых башен Нижегородского кремля. В XVIII и XIX веках в башне размещался архив (до 1886 г.), а затем различные склады. </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Прямоугольник 4"/>
          <p:cNvSpPr/>
          <p:nvPr/>
        </p:nvSpPr>
        <p:spPr>
          <a:xfrm>
            <a:off x="1071538" y="0"/>
            <a:ext cx="3086486" cy="461665"/>
          </a:xfrm>
          <a:prstGeom prst="rect">
            <a:avLst/>
          </a:prstGeom>
        </p:spPr>
        <p:txBody>
          <a:bodyPr wrap="none">
            <a:spAutoFit/>
          </a:bodyPr>
          <a:lstStyle/>
          <a:p>
            <a:r>
              <a:rPr lang="ru-RU" sz="2400" b="1" dirty="0" smtClean="0"/>
              <a:t>Коромыслова башня </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strips(downLeft)">
                                      <p:cBhvr>
                                        <p:cTn id="7"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www.russiancity.ru/pictures/nn_002_9.jpg"/>
          <p:cNvPicPr/>
          <p:nvPr/>
        </p:nvPicPr>
        <p:blipFill>
          <a:blip r:embed="rId2"/>
          <a:srcRect/>
          <a:stretch>
            <a:fillRect/>
          </a:stretch>
        </p:blipFill>
        <p:spPr bwMode="auto">
          <a:xfrm>
            <a:off x="5715008" y="4929198"/>
            <a:ext cx="3214710" cy="1714512"/>
          </a:xfrm>
          <a:prstGeom prst="rect">
            <a:avLst/>
          </a:prstGeom>
          <a:noFill/>
          <a:ln w="9525">
            <a:noFill/>
            <a:miter lim="800000"/>
            <a:headEnd/>
            <a:tailEnd/>
          </a:ln>
        </p:spPr>
      </p:pic>
      <p:sp>
        <p:nvSpPr>
          <p:cNvPr id="4" name="Текст 2"/>
          <p:cNvSpPr txBox="1">
            <a:spLocks/>
          </p:cNvSpPr>
          <p:nvPr/>
        </p:nvSpPr>
        <p:spPr>
          <a:xfrm>
            <a:off x="785786" y="571480"/>
            <a:ext cx="8072494" cy="4643470"/>
          </a:xfrm>
          <a:prstGeom prst="rect">
            <a:avLst/>
          </a:prstGeom>
        </p:spPr>
        <p:txBody>
          <a:bodyPr>
            <a:no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Круглая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Тайницкая</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башня расположена над скатом кручи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Почаинского</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оврага, по дну которого протекала речка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Почайна</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ныне заключенная в коллектор. Башня получила название по подземному ходу - тайнику, который вел от нее вниз по склону к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Почайне</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Остатки тайника были обнаружены и уничтожены в 80-х годах XIX века при работах по благо устройству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Зеленского</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съезда. В XVII столетии башня имела на вооружении одну медную пищаль. В XVIII и XIX веках занималась под складские помещения. С 1893 по 1917 гг. в ней размещался архив. Высота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Тайницкой</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башни в месте с кровлей и дозорной вышкой - 30 м.</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Прямоугольник 4"/>
          <p:cNvSpPr/>
          <p:nvPr/>
        </p:nvSpPr>
        <p:spPr>
          <a:xfrm>
            <a:off x="1285852" y="142852"/>
            <a:ext cx="2655279" cy="461665"/>
          </a:xfrm>
          <a:prstGeom prst="rect">
            <a:avLst/>
          </a:prstGeom>
        </p:spPr>
        <p:txBody>
          <a:bodyPr wrap="none">
            <a:spAutoFit/>
          </a:bodyPr>
          <a:lstStyle/>
          <a:p>
            <a:r>
              <a:rPr lang="ru-RU" sz="2400" b="1" dirty="0" err="1" smtClean="0"/>
              <a:t>Тайницкая</a:t>
            </a:r>
            <a:r>
              <a:rPr lang="ru-RU" sz="2400" b="1" dirty="0" smtClean="0"/>
              <a:t> башня </a:t>
            </a:r>
            <a:endParaRPr lang="ru-RU"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290" y="500042"/>
            <a:ext cx="7143800" cy="2677656"/>
          </a:xfrm>
          <a:prstGeom prst="rect">
            <a:avLst/>
          </a:prstGeom>
        </p:spPr>
        <p:txBody>
          <a:bodyPr wrap="square">
            <a:spAutoFit/>
          </a:bodyPr>
          <a:lstStyle/>
          <a:p>
            <a:r>
              <a:rPr lang="ru-RU" sz="2400" b="1" u="sng" dirty="0" smtClean="0"/>
              <a:t>Северная башня</a:t>
            </a:r>
            <a:r>
              <a:rPr lang="ru-RU" sz="2400" b="1" dirty="0" smtClean="0"/>
              <a:t>.</a:t>
            </a:r>
          </a:p>
          <a:p>
            <a:r>
              <a:rPr lang="ru-RU" sz="2400" dirty="0" smtClean="0"/>
              <a:t> Также имела несколько названий</a:t>
            </a:r>
            <a:r>
              <a:rPr lang="ru-RU" sz="2400" b="1" dirty="0" smtClean="0"/>
              <a:t>: Северная</a:t>
            </a:r>
            <a:r>
              <a:rPr lang="ru-RU" sz="2400" dirty="0" smtClean="0"/>
              <a:t>, так как находится севернее </a:t>
            </a:r>
            <a:r>
              <a:rPr lang="ru-RU" sz="2400" dirty="0" err="1" smtClean="0"/>
              <a:t>Тайницкой</a:t>
            </a:r>
            <a:r>
              <a:rPr lang="ru-RU" sz="2400" dirty="0" smtClean="0"/>
              <a:t>, </a:t>
            </a:r>
            <a:r>
              <a:rPr lang="ru-RU" sz="2400" b="1" dirty="0" smtClean="0"/>
              <a:t>Ильинская</a:t>
            </a:r>
            <a:r>
              <a:rPr lang="ru-RU" sz="2400" dirty="0" smtClean="0"/>
              <a:t> – по церкви Ильи Пророка за рекой </a:t>
            </a:r>
            <a:r>
              <a:rPr lang="ru-RU" sz="2400" dirty="0" err="1" smtClean="0"/>
              <a:t>Почайной</a:t>
            </a:r>
            <a:r>
              <a:rPr lang="ru-RU" sz="2400" dirty="0" smtClean="0"/>
              <a:t> на современной ул. Ильинской, </a:t>
            </a:r>
            <a:r>
              <a:rPr lang="ru-RU" sz="2400" b="1" dirty="0" smtClean="0"/>
              <a:t>Наугольная</a:t>
            </a:r>
            <a:r>
              <a:rPr lang="ru-RU" sz="2400" dirty="0" smtClean="0"/>
              <a:t> – из-за того, что находится в углу кремлевской стены, резко сворачивающей на восток, </a:t>
            </a:r>
            <a:r>
              <a:rPr lang="ru-RU" sz="2400" b="1" dirty="0" err="1" smtClean="0"/>
              <a:t>Зеленская</a:t>
            </a:r>
            <a:r>
              <a:rPr lang="ru-RU" sz="2400" b="1" dirty="0" smtClean="0"/>
              <a:t>.</a:t>
            </a:r>
            <a:r>
              <a:rPr lang="ru-RU" sz="2400" dirty="0" smtClean="0"/>
              <a:t>  </a:t>
            </a:r>
            <a:endParaRPr lang="ru-RU" sz="2400" dirty="0"/>
          </a:p>
        </p:txBody>
      </p:sp>
      <p:pic>
        <p:nvPicPr>
          <p:cNvPr id="3" name="Рисунок 2" descr="http://www.russiancity.ru/pictures/nn_002_7.jpg"/>
          <p:cNvPicPr/>
          <p:nvPr/>
        </p:nvPicPr>
        <p:blipFill>
          <a:blip r:embed="rId2"/>
          <a:srcRect/>
          <a:stretch>
            <a:fillRect/>
          </a:stretch>
        </p:blipFill>
        <p:spPr bwMode="auto">
          <a:xfrm>
            <a:off x="2928926" y="3571876"/>
            <a:ext cx="4644720" cy="25695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00100" y="0"/>
            <a:ext cx="2956002" cy="461665"/>
          </a:xfrm>
          <a:prstGeom prst="rect">
            <a:avLst/>
          </a:prstGeom>
          <a:noFill/>
        </p:spPr>
        <p:txBody>
          <a:bodyPr wrap="none" rtlCol="0">
            <a:spAutoFit/>
          </a:bodyPr>
          <a:lstStyle/>
          <a:p>
            <a:r>
              <a:rPr lang="ru-RU" sz="2400" dirty="0" err="1" smtClean="0"/>
              <a:t>Зачатьевская</a:t>
            </a:r>
            <a:r>
              <a:rPr lang="ru-RU" sz="2400" dirty="0" smtClean="0"/>
              <a:t> башня:</a:t>
            </a:r>
            <a:endParaRPr lang="ru-RU" sz="2400" dirty="0"/>
          </a:p>
        </p:txBody>
      </p:sp>
      <p:sp>
        <p:nvSpPr>
          <p:cNvPr id="5" name="Прямоугольник 4"/>
          <p:cNvSpPr/>
          <p:nvPr/>
        </p:nvSpPr>
        <p:spPr>
          <a:xfrm>
            <a:off x="1071538" y="428604"/>
            <a:ext cx="7786742" cy="4524315"/>
          </a:xfrm>
          <a:prstGeom prst="rect">
            <a:avLst/>
          </a:prstGeom>
        </p:spPr>
        <p:txBody>
          <a:bodyPr wrap="square">
            <a:spAutoFit/>
          </a:bodyPr>
          <a:lstStyle/>
          <a:p>
            <a:r>
              <a:rPr lang="ru-RU" sz="2400" dirty="0" err="1" smtClean="0"/>
              <a:t>Зачатская</a:t>
            </a:r>
            <a:r>
              <a:rPr lang="ru-RU" sz="2400" dirty="0" smtClean="0"/>
              <a:t> башня получила свое название от располагавшегося поблизости, вне кремлевских стен, </a:t>
            </a:r>
            <a:r>
              <a:rPr lang="ru-RU" sz="2400" dirty="0" err="1" smtClean="0"/>
              <a:t>Зачатьевского</a:t>
            </a:r>
            <a:r>
              <a:rPr lang="ru-RU" sz="2400" dirty="0" smtClean="0"/>
              <a:t> монастыря, основанного в середине XIV в. Документы XVII в. называют ее также "Белой"-очевидно по той же причине, по которой носит название "Белая" соседняя башня. Некоторые документы XVIII в. называют башню </a:t>
            </a:r>
            <a:r>
              <a:rPr lang="ru-RU" sz="2400" dirty="0" err="1" smtClean="0"/>
              <a:t>Живоносовской</a:t>
            </a:r>
            <a:r>
              <a:rPr lang="ru-RU" sz="2400" dirty="0" smtClean="0"/>
              <a:t> - по располагавшейся рядом церкви. Борисоглебская башня (она же </a:t>
            </a:r>
            <a:r>
              <a:rPr lang="ru-RU" sz="2400" dirty="0" err="1" smtClean="0"/>
              <a:t>Духовская</a:t>
            </a:r>
            <a:r>
              <a:rPr lang="ru-RU" sz="2400" dirty="0" smtClean="0"/>
              <a:t>) получила свое название от находившейся рядом церкви Бориса и Глеба. Название </a:t>
            </a:r>
            <a:r>
              <a:rPr lang="ru-RU" sz="2400" dirty="0" err="1" smtClean="0"/>
              <a:t>Духовской</a:t>
            </a:r>
            <a:r>
              <a:rPr lang="ru-RU" sz="2400" dirty="0" smtClean="0"/>
              <a:t> она получила позже - по основанному рядом с ней в 1584 г. монастырю. </a:t>
            </a:r>
          </a:p>
          <a:p>
            <a:r>
              <a:rPr lang="ru-RU" sz="2400" dirty="0" smtClean="0"/>
              <a:t>     </a:t>
            </a:r>
            <a:endParaRPr lang="ru-RU" sz="2400" dirty="0"/>
          </a:p>
        </p:txBody>
      </p:sp>
      <p:pic>
        <p:nvPicPr>
          <p:cNvPr id="6" name="Picture 2" descr="http://www.rusarch.ru/davidov2.files/image004.jpg"/>
          <p:cNvPicPr>
            <a:picLocks noChangeAspect="1" noChangeArrowheads="1"/>
          </p:cNvPicPr>
          <p:nvPr/>
        </p:nvPicPr>
        <p:blipFill>
          <a:blip r:embed="rId2"/>
          <a:srcRect/>
          <a:stretch>
            <a:fillRect/>
          </a:stretch>
        </p:blipFill>
        <p:spPr bwMode="auto">
          <a:xfrm>
            <a:off x="1214414" y="4786322"/>
            <a:ext cx="2937792" cy="1890733"/>
          </a:xfrm>
          <a:prstGeom prst="rect">
            <a:avLst/>
          </a:prstGeom>
          <a:noFill/>
        </p:spPr>
      </p:pic>
      <p:pic>
        <p:nvPicPr>
          <p:cNvPr id="7" name="Picture 4" descr="http://img-fotki.yandex.ru/get/3/s8639.0/0_101a3_f01ad4da_XL"/>
          <p:cNvPicPr>
            <a:picLocks noChangeAspect="1" noChangeArrowheads="1"/>
          </p:cNvPicPr>
          <p:nvPr/>
        </p:nvPicPr>
        <p:blipFill>
          <a:blip r:embed="rId3" cstate="print"/>
          <a:srcRect/>
          <a:stretch>
            <a:fillRect/>
          </a:stretch>
        </p:blipFill>
        <p:spPr bwMode="auto">
          <a:xfrm>
            <a:off x="5857884" y="4714884"/>
            <a:ext cx="2690831" cy="2018124"/>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Картинка 5 из 9011">
            <a:hlinkClick r:id="rId2"/>
          </p:cNvPr>
          <p:cNvPicPr>
            <a:picLocks noChangeAspect="1" noChangeArrowheads="1"/>
          </p:cNvPicPr>
          <p:nvPr/>
        </p:nvPicPr>
        <p:blipFill>
          <a:blip r:embed="rId3"/>
          <a:srcRect/>
          <a:stretch>
            <a:fillRect/>
          </a:stretch>
        </p:blipFill>
        <p:spPr bwMode="auto">
          <a:xfrm>
            <a:off x="5865822" y="4500570"/>
            <a:ext cx="2992460" cy="2071702"/>
          </a:xfrm>
          <a:prstGeom prst="rect">
            <a:avLst/>
          </a:prstGeom>
          <a:noFill/>
        </p:spPr>
      </p:pic>
      <p:sp>
        <p:nvSpPr>
          <p:cNvPr id="4" name="Текст 2"/>
          <p:cNvSpPr txBox="1">
            <a:spLocks/>
          </p:cNvSpPr>
          <p:nvPr/>
        </p:nvSpPr>
        <p:spPr>
          <a:xfrm>
            <a:off x="857224" y="428604"/>
            <a:ext cx="8286776" cy="4206112"/>
          </a:xfrm>
          <a:prstGeom prst="rect">
            <a:avLst/>
          </a:prstGeom>
        </p:spPr>
        <p:txBody>
          <a:bodyPr>
            <a:no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Часовая башня получила названия по часам, которые находились в пятиугольном бревенчатом срубе в верхней части башни и в течении двух веков были главными городскими часами. Так что башню можно считать Часовой и по сторожевому назначению. Но славилась она все-таки, в основном, своими часами. В писцовой книге 1621 года сказано: "... На башне часы боевые", то есть часы и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перечаски</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отмечались боем. Бой часовых колоколов звучал и как сигнал тревоги. Смотритель часов, который жил возле башни, именовался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часовником</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Имя одного из них история сохранила: в начале XVII в. за часами следил Иван Родионов</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Прямоугольник 4"/>
          <p:cNvSpPr/>
          <p:nvPr/>
        </p:nvSpPr>
        <p:spPr>
          <a:xfrm>
            <a:off x="1071538" y="0"/>
            <a:ext cx="1457643" cy="461665"/>
          </a:xfrm>
          <a:prstGeom prst="rect">
            <a:avLst/>
          </a:prstGeom>
        </p:spPr>
        <p:txBody>
          <a:bodyPr wrap="none">
            <a:spAutoFit/>
          </a:bodyPr>
          <a:lstStyle/>
          <a:p>
            <a:pPr lvl="0"/>
            <a:r>
              <a:rPr lang="ru-RU" sz="2400" b="1" u="sng" dirty="0" smtClean="0">
                <a:solidFill>
                  <a:prstClr val="black"/>
                </a:solidFill>
              </a:rPr>
              <a:t>Часовая</a:t>
            </a:r>
            <a:r>
              <a:rPr lang="ru-RU" sz="2400" dirty="0" smtClean="0">
                <a:solidFill>
                  <a:prstClr val="black"/>
                </a:solidFill>
              </a:rPr>
              <a:t>. </a:t>
            </a:r>
          </a:p>
        </p:txBody>
      </p:sp>
      <p:pic>
        <p:nvPicPr>
          <p:cNvPr id="6" name="Содержимое 4" descr="часовая.jpg"/>
          <p:cNvPicPr>
            <a:picLocks noChangeAspect="1"/>
          </p:cNvPicPr>
          <p:nvPr/>
        </p:nvPicPr>
        <p:blipFill>
          <a:blip r:embed="rId4"/>
          <a:stretch>
            <a:fillRect/>
          </a:stretch>
        </p:blipFill>
        <p:spPr>
          <a:xfrm>
            <a:off x="3571868" y="4572008"/>
            <a:ext cx="1771753" cy="21431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http://img-fotki.yandex.ru/get/24/torin.0/0_cba2_1792ede7_XL"/>
          <p:cNvPicPr>
            <a:picLocks noChangeAspect="1" noChangeArrowheads="1"/>
          </p:cNvPicPr>
          <p:nvPr/>
        </p:nvPicPr>
        <p:blipFill>
          <a:blip r:embed="rId2" cstate="print"/>
          <a:srcRect/>
          <a:stretch>
            <a:fillRect/>
          </a:stretch>
        </p:blipFill>
        <p:spPr bwMode="auto">
          <a:xfrm>
            <a:off x="7000892" y="4236429"/>
            <a:ext cx="1964629" cy="2621571"/>
          </a:xfrm>
          <a:prstGeom prst="rect">
            <a:avLst/>
          </a:prstGeom>
          <a:noFill/>
        </p:spPr>
      </p:pic>
      <p:sp>
        <p:nvSpPr>
          <p:cNvPr id="3" name="Прямоугольник 2"/>
          <p:cNvSpPr/>
          <p:nvPr/>
        </p:nvSpPr>
        <p:spPr>
          <a:xfrm>
            <a:off x="1071538" y="1"/>
            <a:ext cx="2000264" cy="830997"/>
          </a:xfrm>
          <a:prstGeom prst="rect">
            <a:avLst/>
          </a:prstGeom>
        </p:spPr>
        <p:txBody>
          <a:bodyPr wrap="square">
            <a:spAutoFit/>
          </a:bodyPr>
          <a:lstStyle/>
          <a:p>
            <a:r>
              <a:rPr lang="ru-RU" sz="2400" b="1" u="sng" dirty="0" smtClean="0"/>
              <a:t>Ивановская</a:t>
            </a:r>
            <a:r>
              <a:rPr lang="ru-RU" sz="2400" dirty="0" smtClean="0"/>
              <a:t>.</a:t>
            </a:r>
          </a:p>
          <a:p>
            <a:r>
              <a:rPr lang="ru-RU" sz="2400" dirty="0" smtClean="0"/>
              <a:t> </a:t>
            </a:r>
            <a:endParaRPr lang="ru-RU" sz="2400" dirty="0"/>
          </a:p>
        </p:txBody>
      </p:sp>
      <p:sp>
        <p:nvSpPr>
          <p:cNvPr id="4" name="Текст 5"/>
          <p:cNvSpPr txBox="1">
            <a:spLocks/>
          </p:cNvSpPr>
          <p:nvPr/>
        </p:nvSpPr>
        <p:spPr>
          <a:xfrm>
            <a:off x="642910" y="500042"/>
            <a:ext cx="8501090" cy="6000792"/>
          </a:xfrm>
          <a:prstGeom prst="rect">
            <a:avLst/>
          </a:prstGeom>
        </p:spPr>
        <p:txBody>
          <a:bodyPr>
            <a:no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Ивановская башня названа по находившейся неподалеку церкви Иоанна Предтечи, к которой была приписана церковь святого Николая - чудотворца ( "Никола на Торгу" ). Башня с внутренней стороны имела пристрой с "городовой лестницей", по которой защитники кремля поднимались на стены. В том же пристрою была камера для пленных и преступников. От Ивановских ворот к волге ведет Ивановский съезд, по которому весной 1612 года Нижегородское ополчение, организованное посадским старостой Кузьмой Мининым во главе с князем Дмитрием Пожарским, двинулось на освобождение Москвы от поляков. В 1896 году в башне помещался </a:t>
            </a:r>
          </a:p>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архив Археографической комиссии      и </a:t>
            </a:r>
          </a:p>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lang="ru-RU" sz="2400" dirty="0" smtClean="0"/>
              <a:t>    </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библиотека П. И. Мельникова –Печерского</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 to="" calcmode="lin" valueType="num">
                                      <p:cBhvr>
                                        <p:cTn id="10" dur="1" fill="hold"/>
                                        <p:tgtEl>
                                          <p:spTgt spid="4">
                                            <p:txEl>
                                              <p:pRg st="1" end="1"/>
                                            </p:txEl>
                                          </p:spTgt>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to="" calcmode="lin" valueType="num">
                                      <p:cBhvr>
                                        <p:cTn id="13" dur="1" fill="hold"/>
                                        <p:tgtEl>
                                          <p:spTgt spid="4">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www.russiancity.ru/pictures/nn_001_2.jpg"/>
          <p:cNvPicPr/>
          <p:nvPr/>
        </p:nvPicPr>
        <p:blipFill>
          <a:blip r:embed="rId2"/>
          <a:srcRect/>
          <a:stretch>
            <a:fillRect/>
          </a:stretch>
        </p:blipFill>
        <p:spPr bwMode="auto">
          <a:xfrm>
            <a:off x="6000760" y="4357694"/>
            <a:ext cx="2786082" cy="2357454"/>
          </a:xfrm>
          <a:prstGeom prst="rect">
            <a:avLst/>
          </a:prstGeom>
          <a:noFill/>
          <a:ln w="9525">
            <a:noFill/>
            <a:miter lim="800000"/>
            <a:headEnd/>
            <a:tailEnd/>
          </a:ln>
        </p:spPr>
      </p:pic>
      <p:sp>
        <p:nvSpPr>
          <p:cNvPr id="2" name="Прямоугольник 1"/>
          <p:cNvSpPr/>
          <p:nvPr/>
        </p:nvSpPr>
        <p:spPr>
          <a:xfrm>
            <a:off x="1214414" y="142852"/>
            <a:ext cx="2286016" cy="461665"/>
          </a:xfrm>
          <a:prstGeom prst="rect">
            <a:avLst/>
          </a:prstGeom>
        </p:spPr>
        <p:txBody>
          <a:bodyPr wrap="square">
            <a:spAutoFit/>
          </a:bodyPr>
          <a:lstStyle/>
          <a:p>
            <a:r>
              <a:rPr lang="ru-RU" sz="2400" b="1" dirty="0" smtClean="0"/>
              <a:t>Белая башня</a:t>
            </a:r>
            <a:endParaRPr lang="ru-RU" sz="2400" b="1" dirty="0"/>
          </a:p>
        </p:txBody>
      </p:sp>
      <p:sp>
        <p:nvSpPr>
          <p:cNvPr id="5" name="Текст 2"/>
          <p:cNvSpPr txBox="1">
            <a:spLocks/>
          </p:cNvSpPr>
          <p:nvPr/>
        </p:nvSpPr>
        <p:spPr>
          <a:xfrm>
            <a:off x="928630" y="571480"/>
            <a:ext cx="8215370" cy="420611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Белая башня - название башни, может быть, связано с цветом ее нижнего яруса, а, возможно, объясняется тем, что построена она на церковной земле, которую в старину называли белой, то есть свободной от податей. Крутой северный склон берега Волги неоднократно подвергался оползням. Смещение фундаментов кремлевских стен достигало 14 метров. В описи 1765 года говорится, что "оная стена и вся вскоре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рушитца</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Так и случилось. В средине XX в. подвергались реставрации и Белая башня, приобретя вид, близкий к первоначальному</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www.russiancity.ru/pictures/nn_001_1.jpg"/>
          <p:cNvPicPr/>
          <p:nvPr/>
        </p:nvPicPr>
        <p:blipFill>
          <a:blip r:embed="rId2"/>
          <a:srcRect/>
          <a:stretch>
            <a:fillRect/>
          </a:stretch>
        </p:blipFill>
        <p:spPr bwMode="auto">
          <a:xfrm>
            <a:off x="4714876" y="3500438"/>
            <a:ext cx="3143272" cy="3143272"/>
          </a:xfrm>
          <a:prstGeom prst="rect">
            <a:avLst/>
          </a:prstGeom>
          <a:noFill/>
          <a:ln w="9525">
            <a:noFill/>
            <a:miter lim="800000"/>
            <a:headEnd/>
            <a:tailEnd/>
          </a:ln>
        </p:spPr>
      </p:pic>
      <p:sp>
        <p:nvSpPr>
          <p:cNvPr id="2" name="Прямоугольник 1"/>
          <p:cNvSpPr/>
          <p:nvPr/>
        </p:nvSpPr>
        <p:spPr>
          <a:xfrm>
            <a:off x="1285852" y="142852"/>
            <a:ext cx="3000396" cy="954107"/>
          </a:xfrm>
          <a:prstGeom prst="rect">
            <a:avLst/>
          </a:prstGeom>
        </p:spPr>
        <p:txBody>
          <a:bodyPr wrap="square">
            <a:spAutoFit/>
          </a:bodyPr>
          <a:lstStyle/>
          <a:p>
            <a:r>
              <a:rPr lang="ru-RU" sz="2800" b="1" u="sng" dirty="0" smtClean="0"/>
              <a:t>Борисоглебская.</a:t>
            </a:r>
            <a:r>
              <a:rPr lang="ru-RU" sz="2800" b="1" dirty="0" smtClean="0"/>
              <a:t> </a:t>
            </a:r>
          </a:p>
          <a:p>
            <a:r>
              <a:rPr lang="ru-RU" sz="2800" b="1" dirty="0" smtClean="0"/>
              <a:t> </a:t>
            </a:r>
            <a:endParaRPr lang="ru-RU" sz="2800" dirty="0"/>
          </a:p>
        </p:txBody>
      </p:sp>
      <p:sp>
        <p:nvSpPr>
          <p:cNvPr id="4" name="Текст 2"/>
          <p:cNvSpPr txBox="1">
            <a:spLocks/>
          </p:cNvSpPr>
          <p:nvPr/>
        </p:nvSpPr>
        <p:spPr>
          <a:xfrm>
            <a:off x="1071538" y="642918"/>
            <a:ext cx="7429552" cy="4206112"/>
          </a:xfrm>
          <a:prstGeom prst="rect">
            <a:avLst/>
          </a:prstGeom>
        </p:spPr>
        <p:txBody>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ru-RU" sz="2800" b="0" i="0" u="none" strike="noStrike" kern="1200" cap="none" spc="0" normalizeH="0" baseline="0" noProof="0" dirty="0" smtClean="0">
                <a:ln>
                  <a:noFill/>
                </a:ln>
                <a:solidFill>
                  <a:schemeClr val="tx1"/>
                </a:solidFill>
                <a:effectLst/>
                <a:uLnTx/>
                <a:uFillTx/>
                <a:latin typeface="+mn-lt"/>
                <a:ea typeface="+mn-ea"/>
                <a:cs typeface="+mn-cs"/>
              </a:rPr>
              <a:t>Борисоглебская башня - как память о Борисоглебской церкви в Нижнем. От Борисоглебской башни кремлевская стена поднимается плавными уступами в виде громадных лестниц вдоль волжского берега в сторону Георгиевской башни. Длина прясла - 174 метра.</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728" y="214290"/>
            <a:ext cx="7500990" cy="3416320"/>
          </a:xfrm>
          <a:prstGeom prst="rect">
            <a:avLst/>
          </a:prstGeom>
        </p:spPr>
        <p:txBody>
          <a:bodyPr wrap="square">
            <a:spAutoFit/>
          </a:bodyPr>
          <a:lstStyle/>
          <a:p>
            <a:r>
              <a:rPr lang="ru-RU" sz="2400" b="1" u="sng" dirty="0" smtClean="0"/>
              <a:t>Георгиевская</a:t>
            </a:r>
            <a:r>
              <a:rPr lang="ru-RU" sz="2400" b="1" dirty="0" smtClean="0"/>
              <a:t>.</a:t>
            </a:r>
          </a:p>
          <a:p>
            <a:endParaRPr lang="ru-RU" sz="2400" b="1" dirty="0" smtClean="0"/>
          </a:p>
          <a:p>
            <a:endParaRPr lang="ru-RU" sz="2400" b="1" dirty="0" smtClean="0"/>
          </a:p>
          <a:p>
            <a:endParaRPr lang="ru-RU" sz="2400" b="1" dirty="0" smtClean="0"/>
          </a:p>
          <a:p>
            <a:endParaRPr lang="ru-RU" sz="2400" b="1" dirty="0" smtClean="0"/>
          </a:p>
          <a:p>
            <a:endParaRPr lang="ru-RU" sz="2400" b="1" dirty="0" smtClean="0"/>
          </a:p>
          <a:p>
            <a:endParaRPr lang="ru-RU" sz="2400" b="1" dirty="0" smtClean="0"/>
          </a:p>
          <a:p>
            <a:endParaRPr lang="ru-RU" sz="2400" b="1" dirty="0" smtClean="0"/>
          </a:p>
          <a:p>
            <a:r>
              <a:rPr lang="ru-RU" sz="2400" b="1" dirty="0" smtClean="0"/>
              <a:t> </a:t>
            </a:r>
            <a:endParaRPr lang="ru-RU" sz="2400" dirty="0"/>
          </a:p>
        </p:txBody>
      </p:sp>
      <p:pic>
        <p:nvPicPr>
          <p:cNvPr id="15361" name="Picture 1" descr="http://www.nizhnyfoto.ru/foto/img/kr/Georg.jpg"/>
          <p:cNvPicPr>
            <a:picLocks noChangeAspect="1" noChangeArrowheads="1"/>
          </p:cNvPicPr>
          <p:nvPr/>
        </p:nvPicPr>
        <p:blipFill>
          <a:blip r:embed="rId2"/>
          <a:srcRect/>
          <a:stretch>
            <a:fillRect/>
          </a:stretch>
        </p:blipFill>
        <p:spPr bwMode="auto">
          <a:xfrm>
            <a:off x="3357554" y="4500570"/>
            <a:ext cx="3372235" cy="2214602"/>
          </a:xfrm>
          <a:prstGeom prst="rect">
            <a:avLst/>
          </a:prstGeom>
          <a:noFill/>
        </p:spPr>
      </p:pic>
      <p:sp>
        <p:nvSpPr>
          <p:cNvPr id="15362" name="Rectangle 2">
            <a:hlinkClick r:id="rId3"/>
          </p:cNvPr>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a:p>
        </p:txBody>
      </p:sp>
      <p:sp>
        <p:nvSpPr>
          <p:cNvPr id="5" name="Текст 2"/>
          <p:cNvSpPr txBox="1">
            <a:spLocks/>
          </p:cNvSpPr>
          <p:nvPr/>
        </p:nvSpPr>
        <p:spPr>
          <a:xfrm>
            <a:off x="1285852" y="714356"/>
            <a:ext cx="7643866" cy="4206112"/>
          </a:xfrm>
          <a:prstGeom prst="rect">
            <a:avLst/>
          </a:prstGeom>
        </p:spPr>
        <p:txBody>
          <a:bodyPr>
            <a:normAutofit fontScale="92500" lnSpcReduction="10000"/>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3200" b="0" i="0" u="none" strike="noStrike" kern="1200" cap="none" spc="0" normalizeH="0" baseline="0" noProof="0" dirty="0" smtClean="0">
                <a:ln>
                  <a:noFill/>
                </a:ln>
                <a:solidFill>
                  <a:schemeClr val="tx1"/>
                </a:solidFill>
                <a:effectLst/>
                <a:uLnTx/>
                <a:uFillTx/>
                <a:latin typeface="+mn-lt"/>
                <a:ea typeface="+mn-ea"/>
                <a:cs typeface="+mn-cs"/>
              </a:rPr>
              <a:t>  Георгиевская башня названа по имени располагавшейся на месте нынешней гостиницы "Волжский откос" одного из красивейших храмов Нижнего - церковь святого Георгия - </a:t>
            </a:r>
            <a:r>
              <a:rPr kumimoji="0" lang="ru-RU" sz="3200" b="0" i="0" u="none" strike="noStrike" kern="1200" cap="none" spc="0" normalizeH="0" baseline="0" noProof="0" dirty="0" err="1" smtClean="0">
                <a:ln>
                  <a:noFill/>
                </a:ln>
                <a:solidFill>
                  <a:schemeClr val="tx1"/>
                </a:solidFill>
                <a:effectLst/>
                <a:uLnTx/>
                <a:uFillTx/>
                <a:latin typeface="+mn-lt"/>
                <a:ea typeface="+mn-ea"/>
                <a:cs typeface="+mn-cs"/>
              </a:rPr>
              <a:t>победоносца</a:t>
            </a:r>
            <a:r>
              <a:rPr kumimoji="0" lang="ru-RU" sz="3200" b="0" i="0" u="none" strike="noStrike" kern="1200" cap="none" spc="0" normalizeH="0" baseline="0" noProof="0" dirty="0" smtClean="0">
                <a:ln>
                  <a:noFill/>
                </a:ln>
                <a:solidFill>
                  <a:schemeClr val="tx1"/>
                </a:solidFill>
                <a:effectLst/>
                <a:uLnTx/>
                <a:uFillTx/>
                <a:latin typeface="+mn-lt"/>
                <a:ea typeface="+mn-ea"/>
                <a:cs typeface="+mn-cs"/>
              </a:rPr>
              <a:t>. Разрушенная в 1932 году, она жива в названии великолепной башни кремля. Прясло от Георгиевской башни до Пороховой составляет 191 метр</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00100" y="142853"/>
            <a:ext cx="3071834" cy="830997"/>
          </a:xfrm>
          <a:prstGeom prst="rect">
            <a:avLst/>
          </a:prstGeom>
        </p:spPr>
        <p:txBody>
          <a:bodyPr wrap="square">
            <a:spAutoFit/>
          </a:bodyPr>
          <a:lstStyle/>
          <a:p>
            <a:r>
              <a:rPr lang="ru-RU" sz="2400" dirty="0" smtClean="0"/>
              <a:t>            </a:t>
            </a:r>
            <a:r>
              <a:rPr lang="ru-RU" sz="2400" b="1" u="sng" dirty="0" smtClean="0"/>
              <a:t>Пороховая</a:t>
            </a:r>
            <a:r>
              <a:rPr lang="ru-RU" sz="2400" dirty="0" smtClean="0"/>
              <a:t>.</a:t>
            </a:r>
          </a:p>
          <a:p>
            <a:r>
              <a:rPr lang="ru-RU" sz="2400" dirty="0" smtClean="0"/>
              <a:t> </a:t>
            </a:r>
            <a:endParaRPr lang="ru-RU" sz="2400" dirty="0"/>
          </a:p>
        </p:txBody>
      </p:sp>
      <p:sp>
        <p:nvSpPr>
          <p:cNvPr id="4" name="Текст 2"/>
          <p:cNvSpPr txBox="1">
            <a:spLocks/>
          </p:cNvSpPr>
          <p:nvPr/>
        </p:nvSpPr>
        <p:spPr>
          <a:xfrm>
            <a:off x="1000100" y="642918"/>
            <a:ext cx="7643866" cy="420611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r>
              <a:rPr kumimoji="0" lang="ru-RU" sz="3200" b="0" i="0" u="none" strike="noStrike" kern="1200" cap="none" spc="0" normalizeH="0" baseline="0" noProof="0" dirty="0" smtClean="0">
                <a:ln>
                  <a:noFill/>
                </a:ln>
                <a:solidFill>
                  <a:schemeClr val="tx1"/>
                </a:solidFill>
                <a:effectLst/>
                <a:uLnTx/>
                <a:uFillTx/>
                <a:latin typeface="+mn-lt"/>
                <a:ea typeface="+mn-ea"/>
                <a:cs typeface="+mn-cs"/>
              </a:rPr>
              <a:t>Пороховая башня названа так по предназначению - в башне хранились боеприпасы. Ранее, по документам, еще в XVII веке, башня именовалась Спасской - по Спаса- Преображенскому собору. </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2290" name="Picture 2" descr="http://www.good-cook.ru/i/big/e/3/e376d155c28ea6d65580f314fbd0ffe2.jpg"/>
          <p:cNvPicPr>
            <a:picLocks noChangeAspect="1" noChangeArrowheads="1"/>
          </p:cNvPicPr>
          <p:nvPr/>
        </p:nvPicPr>
        <p:blipFill>
          <a:blip r:embed="rId2"/>
          <a:srcRect/>
          <a:stretch>
            <a:fillRect/>
          </a:stretch>
        </p:blipFill>
        <p:spPr bwMode="auto">
          <a:xfrm>
            <a:off x="4857752" y="3286124"/>
            <a:ext cx="2928958" cy="328686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2976" y="357166"/>
            <a:ext cx="7500990" cy="3785652"/>
          </a:xfrm>
          <a:prstGeom prst="rect">
            <a:avLst/>
          </a:prstGeom>
          <a:noFill/>
        </p:spPr>
        <p:txBody>
          <a:bodyPr wrap="square" rtlCol="0">
            <a:spAutoFit/>
          </a:bodyPr>
          <a:lstStyle/>
          <a:p>
            <a:r>
              <a:rPr lang="ru-RU" sz="2400" i="1" dirty="0" smtClean="0"/>
              <a:t>« Припоминая, как мы с высоты Нижегородского кремля  любовались видом двигавшегося перед нами могучего потока и перспективой  равнинной заволжской дали, мы готовы думать, что и древние основатели  Нижнего,  русские люди </a:t>
            </a:r>
            <a:r>
              <a:rPr lang="en-US" sz="2400" i="1" dirty="0" smtClean="0"/>
              <a:t>XIII</a:t>
            </a:r>
            <a:r>
              <a:rPr lang="ru-RU" sz="2400" i="1" dirty="0" smtClean="0"/>
              <a:t> века… тоже давали себе досуг постоять перед этим ландшафтом и, между прочим, под его  обаянием решили  основать укрепленный город  при слиянии Оки с Волгой»</a:t>
            </a:r>
          </a:p>
          <a:p>
            <a:endParaRPr lang="ru-RU" sz="2400" i="1" dirty="0" smtClean="0"/>
          </a:p>
          <a:p>
            <a:r>
              <a:rPr lang="ru-RU" sz="2400" i="1" dirty="0" smtClean="0"/>
              <a:t>                                                                      В.О. Ключевский</a:t>
            </a:r>
            <a:endParaRPr lang="ru-RU" sz="2400" i="1" dirty="0"/>
          </a:p>
        </p:txBody>
      </p:sp>
      <p:pic>
        <p:nvPicPr>
          <p:cNvPr id="31746" name="Picture 2" descr="http://img-fotki.yandex.ru/get/3003/kirillandrea.7/0_1faa9_d53724d9_XL"/>
          <p:cNvPicPr>
            <a:picLocks noChangeAspect="1" noChangeArrowheads="1"/>
          </p:cNvPicPr>
          <p:nvPr/>
        </p:nvPicPr>
        <p:blipFill>
          <a:blip r:embed="rId2"/>
          <a:srcRect/>
          <a:stretch>
            <a:fillRect/>
          </a:stretch>
        </p:blipFill>
        <p:spPr bwMode="auto">
          <a:xfrm>
            <a:off x="1285851" y="4143380"/>
            <a:ext cx="3759361" cy="250033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6" name="Picture 8" descr="http://images-6.MoiFoto.ru/big/1/537/2734115cmk.jpg?1300437926"/>
          <p:cNvPicPr>
            <a:picLocks noChangeAspect="1" noChangeArrowheads="1"/>
          </p:cNvPicPr>
          <p:nvPr/>
        </p:nvPicPr>
        <p:blipFill>
          <a:blip r:embed="rId2"/>
          <a:srcRect/>
          <a:stretch>
            <a:fillRect/>
          </a:stretch>
        </p:blipFill>
        <p:spPr bwMode="auto">
          <a:xfrm>
            <a:off x="3071802" y="4000504"/>
            <a:ext cx="3686093" cy="2630076"/>
          </a:xfrm>
          <a:prstGeom prst="rect">
            <a:avLst/>
          </a:prstGeom>
          <a:noFill/>
        </p:spPr>
      </p:pic>
      <p:sp>
        <p:nvSpPr>
          <p:cNvPr id="2" name="Прямоугольник 1"/>
          <p:cNvSpPr/>
          <p:nvPr/>
        </p:nvSpPr>
        <p:spPr>
          <a:xfrm>
            <a:off x="1285852" y="428604"/>
            <a:ext cx="6858000" cy="3139321"/>
          </a:xfrm>
          <a:prstGeom prst="rect">
            <a:avLst/>
          </a:prstGeom>
        </p:spPr>
        <p:txBody>
          <a:bodyPr wrap="square">
            <a:spAutoFit/>
          </a:bodyPr>
          <a:lstStyle/>
          <a:p>
            <a:r>
              <a:rPr lang="ru-RU" b="1" dirty="0" smtClean="0"/>
              <a:t>Бывший Дом Советов </a:t>
            </a:r>
            <a:r>
              <a:rPr lang="ru-RU" dirty="0" smtClean="0"/>
              <a:t>- ныне здание мэрии и Городской думы Н.Новгорода. Построенное в 1929-1931 гг., оно является одним из лучших образцов конструктивизма. </a:t>
            </a:r>
          </a:p>
          <a:p>
            <a:r>
              <a:rPr lang="ru-RU" dirty="0" smtClean="0"/>
              <a:t>Новаторство состояло в том, что образ сооружения выводился из его социальной сущности, из его предназначения. Так в облике здания доминирует полуцилиндрический объем конференц-зала на 800 мест, придающий дому  особую выразительность. С высоты птичьего полета здание напоминает самолет, поэтому в народе его так и прозвали: «Дом-самолет». </a:t>
            </a:r>
          </a:p>
          <a:p>
            <a:r>
              <a:rPr lang="ru-RU" dirty="0" smtClean="0"/>
              <a:t>Здание взято на государственный учет как памятник советской архитектуры периода ее становления.</a:t>
            </a:r>
            <a:endParaRPr lang="ru-RU" dirty="0"/>
          </a:p>
        </p:txBody>
      </p:sp>
      <p:pic>
        <p:nvPicPr>
          <p:cNvPr id="12291" name="Picture 3" descr="http://adimg.smi2.ru/img/60x60/381315.jpeg"/>
          <p:cNvPicPr>
            <a:picLocks noChangeAspect="1" noChangeArrowheads="1"/>
          </p:cNvPicPr>
          <p:nvPr/>
        </p:nvPicPr>
        <p:blipFill>
          <a:blip r:embed="rId3"/>
          <a:srcRect/>
          <a:stretch>
            <a:fillRect/>
          </a:stretch>
        </p:blipFill>
        <p:spPr bwMode="auto">
          <a:xfrm>
            <a:off x="0" y="0"/>
            <a:ext cx="571500" cy="571500"/>
          </a:xfrm>
          <a:prstGeom prst="rect">
            <a:avLst/>
          </a:prstGeom>
          <a:noFill/>
        </p:spPr>
      </p:pic>
      <p:pic>
        <p:nvPicPr>
          <p:cNvPr id="12292" name="Picture 4" descr="http://adimg.smi2.ru/img/60x60/429537.jpeg"/>
          <p:cNvPicPr>
            <a:picLocks noChangeAspect="1" noChangeArrowheads="1"/>
          </p:cNvPicPr>
          <p:nvPr/>
        </p:nvPicPr>
        <p:blipFill>
          <a:blip r:embed="rId4"/>
          <a:srcRect/>
          <a:stretch>
            <a:fillRect/>
          </a:stretch>
        </p:blipFill>
        <p:spPr bwMode="auto">
          <a:xfrm>
            <a:off x="0" y="0"/>
            <a:ext cx="571500" cy="571500"/>
          </a:xfrm>
          <a:prstGeom prst="rect">
            <a:avLst/>
          </a:prstGeom>
          <a:noFill/>
        </p:spPr>
      </p:pic>
      <p:pic>
        <p:nvPicPr>
          <p:cNvPr id="12293" name="Picture 5" descr="http://adimg.smi2.ru/img/60x60/400966.jpeg"/>
          <p:cNvPicPr>
            <a:picLocks noChangeAspect="1" noChangeArrowheads="1"/>
          </p:cNvPicPr>
          <p:nvPr/>
        </p:nvPicPr>
        <p:blipFill>
          <a:blip r:embed="rId5"/>
          <a:srcRect/>
          <a:stretch>
            <a:fillRect/>
          </a:stretch>
        </p:blipFill>
        <p:spPr bwMode="auto">
          <a:xfrm>
            <a:off x="0" y="0"/>
            <a:ext cx="571500" cy="571500"/>
          </a:xfrm>
          <a:prstGeom prst="rect">
            <a:avLst/>
          </a:prstGeom>
          <a:noFill/>
        </p:spPr>
      </p:pic>
      <p:pic>
        <p:nvPicPr>
          <p:cNvPr id="12294" name="Picture 6" descr="http://adimg.smi2.ru/img/60x60/448427.jpeg"/>
          <p:cNvPicPr>
            <a:picLocks noChangeAspect="1" noChangeArrowheads="1"/>
          </p:cNvPicPr>
          <p:nvPr/>
        </p:nvPicPr>
        <p:blipFill>
          <a:blip r:embed="rId6"/>
          <a:srcRect/>
          <a:stretch>
            <a:fillRect/>
          </a:stretch>
        </p:blipFill>
        <p:spPr bwMode="auto">
          <a:xfrm>
            <a:off x="0" y="0"/>
            <a:ext cx="571500" cy="571500"/>
          </a:xfrm>
          <a:prstGeom prst="rect">
            <a:avLst/>
          </a:prstGeom>
          <a:noFill/>
        </p:spPr>
      </p:pic>
      <p:pic>
        <p:nvPicPr>
          <p:cNvPr id="12295" name="Picture 7" descr="http://images-9.moifoto.ru/diz/button/left.gif"/>
          <p:cNvPicPr>
            <a:picLocks noChangeAspect="1" noChangeArrowheads="1"/>
          </p:cNvPicPr>
          <p:nvPr/>
        </p:nvPicPr>
        <p:blipFill>
          <a:blip r:embed="rId7"/>
          <a:srcRect/>
          <a:stretch>
            <a:fillRect/>
          </a:stretch>
        </p:blipFill>
        <p:spPr bwMode="auto">
          <a:xfrm>
            <a:off x="0" y="0"/>
            <a:ext cx="171450" cy="762000"/>
          </a:xfrm>
          <a:prstGeom prst="rect">
            <a:avLst/>
          </a:prstGeom>
          <a:noFill/>
        </p:spPr>
      </p:pic>
      <p:pic>
        <p:nvPicPr>
          <p:cNvPr id="12297" name="Picture 9" descr="http://images-9.moifoto.ru/diz/button/right.gif"/>
          <p:cNvPicPr>
            <a:picLocks noChangeAspect="1" noChangeArrowheads="1"/>
          </p:cNvPicPr>
          <p:nvPr/>
        </p:nvPicPr>
        <p:blipFill>
          <a:blip r:embed="rId8"/>
          <a:srcRect/>
          <a:stretch>
            <a:fillRect/>
          </a:stretch>
        </p:blipFill>
        <p:spPr bwMode="auto">
          <a:xfrm>
            <a:off x="0" y="0"/>
            <a:ext cx="171450" cy="762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s4.afisha.net/MediaStorage/0a/6d/0a6d066d9be64aa0ad42f072dc5e.jpg"/>
          <p:cNvPicPr>
            <a:picLocks noChangeAspect="1" noChangeArrowheads="1"/>
          </p:cNvPicPr>
          <p:nvPr/>
        </p:nvPicPr>
        <p:blipFill>
          <a:blip r:embed="rId2"/>
          <a:srcRect/>
          <a:stretch>
            <a:fillRect/>
          </a:stretch>
        </p:blipFill>
        <p:spPr bwMode="auto">
          <a:xfrm>
            <a:off x="4857752" y="4357694"/>
            <a:ext cx="3929090" cy="2210113"/>
          </a:xfrm>
          <a:prstGeom prst="rect">
            <a:avLst/>
          </a:prstGeom>
          <a:noFill/>
        </p:spPr>
      </p:pic>
      <p:sp>
        <p:nvSpPr>
          <p:cNvPr id="2" name="Прямоугольник 1"/>
          <p:cNvSpPr/>
          <p:nvPr/>
        </p:nvSpPr>
        <p:spPr>
          <a:xfrm>
            <a:off x="1071538" y="58847"/>
            <a:ext cx="7858180" cy="6370975"/>
          </a:xfrm>
          <a:prstGeom prst="rect">
            <a:avLst/>
          </a:prstGeom>
        </p:spPr>
        <p:txBody>
          <a:bodyPr wrap="square">
            <a:spAutoFit/>
          </a:bodyPr>
          <a:lstStyle/>
          <a:p>
            <a:r>
              <a:rPr lang="ru-RU" sz="2400" b="1" u="sng" dirty="0" smtClean="0"/>
              <a:t>Арсенал</a:t>
            </a:r>
            <a:r>
              <a:rPr lang="ru-RU" sz="2400" dirty="0" smtClean="0"/>
              <a:t>. </a:t>
            </a:r>
          </a:p>
          <a:p>
            <a:r>
              <a:rPr lang="ru-RU" sz="2400" dirty="0" smtClean="0"/>
              <a:t>Арсенал – одно из самых крупных сооружений Нижегородского кремля, памятник архитектуры середины XIX века. Он строился в 1837-1843 годах по личному указанию Николая I для хранения военных запасов. </a:t>
            </a:r>
          </a:p>
          <a:p>
            <a:r>
              <a:rPr lang="ru-RU" sz="2400" dirty="0" smtClean="0"/>
              <a:t>Здание арсенала протянулось от губернаторского проезда до Пороховой и Дмитриевской башен. Здесь был склад боеприпасов, неприкосновенный запас оружия, продовольствия. До лета 2002 г. Арсенал использовался Министерством обороны, а в марте 2003 г. он был передан Нижегородскому</a:t>
            </a:r>
          </a:p>
          <a:p>
            <a:r>
              <a:rPr lang="ru-RU" sz="2400" dirty="0" smtClean="0"/>
              <a:t> филиалу Государственного</a:t>
            </a:r>
          </a:p>
          <a:p>
            <a:r>
              <a:rPr lang="ru-RU" sz="2400" dirty="0" smtClean="0"/>
              <a:t> центра современного </a:t>
            </a:r>
          </a:p>
          <a:p>
            <a:r>
              <a:rPr lang="ru-RU" sz="2400" dirty="0" smtClean="0"/>
              <a:t>искусства для организации </a:t>
            </a:r>
          </a:p>
          <a:p>
            <a:r>
              <a:rPr lang="ru-RU" sz="2400" dirty="0" smtClean="0"/>
              <a:t>международного музейно-</a:t>
            </a:r>
          </a:p>
          <a:p>
            <a:r>
              <a:rPr lang="ru-RU" sz="2400" dirty="0" smtClean="0"/>
              <a:t>выставочного комплекса.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a18001.rimg.info/icon/1761553000f20d565bfa8935ff2ae4b03c8beae96c.jpg"/>
          <p:cNvPicPr>
            <a:picLocks noChangeAspect="1" noChangeArrowheads="1"/>
          </p:cNvPicPr>
          <p:nvPr/>
        </p:nvPicPr>
        <p:blipFill>
          <a:blip r:embed="rId2"/>
          <a:srcRect/>
          <a:stretch>
            <a:fillRect/>
          </a:stretch>
        </p:blipFill>
        <p:spPr bwMode="auto">
          <a:xfrm>
            <a:off x="1357290" y="4639526"/>
            <a:ext cx="2857520" cy="2218474"/>
          </a:xfrm>
          <a:prstGeom prst="rect">
            <a:avLst/>
          </a:prstGeom>
          <a:noFill/>
        </p:spPr>
      </p:pic>
      <p:pic>
        <p:nvPicPr>
          <p:cNvPr id="3" name="Picture 4" descr="http://fotocom.ucoz.ru/_ph/9/2/525203306.jpg"/>
          <p:cNvPicPr>
            <a:picLocks noChangeAspect="1" noChangeArrowheads="1"/>
          </p:cNvPicPr>
          <p:nvPr/>
        </p:nvPicPr>
        <p:blipFill>
          <a:blip r:embed="rId3"/>
          <a:srcRect/>
          <a:stretch>
            <a:fillRect/>
          </a:stretch>
        </p:blipFill>
        <p:spPr bwMode="auto">
          <a:xfrm>
            <a:off x="5214942" y="4572008"/>
            <a:ext cx="3082890" cy="2071702"/>
          </a:xfrm>
          <a:prstGeom prst="rect">
            <a:avLst/>
          </a:prstGeom>
          <a:noFill/>
        </p:spPr>
      </p:pic>
      <p:sp>
        <p:nvSpPr>
          <p:cNvPr id="2" name="Прямоугольник 1"/>
          <p:cNvSpPr/>
          <p:nvPr/>
        </p:nvSpPr>
        <p:spPr>
          <a:xfrm>
            <a:off x="1285852" y="142852"/>
            <a:ext cx="7572428" cy="3046988"/>
          </a:xfrm>
          <a:prstGeom prst="rect">
            <a:avLst/>
          </a:prstGeom>
        </p:spPr>
        <p:txBody>
          <a:bodyPr wrap="square">
            <a:spAutoFit/>
          </a:bodyPr>
          <a:lstStyle/>
          <a:p>
            <a:r>
              <a:rPr lang="ru-RU" sz="2400" b="1" u="sng" dirty="0" smtClean="0"/>
              <a:t>Мемориал «</a:t>
            </a:r>
            <a:r>
              <a:rPr lang="ru-RU" sz="2400" b="1" u="sng" dirty="0" err="1" smtClean="0"/>
              <a:t>Горьковчане-фронту</a:t>
            </a:r>
            <a:r>
              <a:rPr lang="ru-RU" sz="2400" b="1" u="sng" dirty="0" smtClean="0"/>
              <a:t>» </a:t>
            </a:r>
          </a:p>
          <a:p>
            <a:r>
              <a:rPr lang="ru-RU" sz="2400" dirty="0" smtClean="0"/>
              <a:t>В кремлевской стене между Пороховой и Дмитриевской башнями выделен мемориал "Частям и соединениям, сформированным в городе Горьком и Горьковской области в годы Великой Отечественной войны" 1941 - 1945 г.г., где перечислены эти части и соединения и указаны их боевые награды и почетные звания.</a:t>
            </a:r>
            <a:endParaRPr lang="ru-RU" sz="2400" b="1" u="sng"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findmapplaces.com/bphoto/9/arhangelskiy-sobor_91326.jpg"/>
          <p:cNvPicPr>
            <a:picLocks noChangeAspect="1" noChangeArrowheads="1"/>
          </p:cNvPicPr>
          <p:nvPr/>
        </p:nvPicPr>
        <p:blipFill>
          <a:blip r:embed="rId2"/>
          <a:srcRect/>
          <a:stretch>
            <a:fillRect/>
          </a:stretch>
        </p:blipFill>
        <p:spPr bwMode="auto">
          <a:xfrm>
            <a:off x="6286512" y="4286208"/>
            <a:ext cx="1931702" cy="2571792"/>
          </a:xfrm>
          <a:prstGeom prst="rect">
            <a:avLst/>
          </a:prstGeom>
          <a:noFill/>
        </p:spPr>
      </p:pic>
      <p:sp>
        <p:nvSpPr>
          <p:cNvPr id="28674" name="Rectangle 2"/>
          <p:cNvSpPr>
            <a:spLocks noChangeArrowheads="1"/>
          </p:cNvSpPr>
          <p:nvPr/>
        </p:nvSpPr>
        <p:spPr bwMode="auto">
          <a:xfrm>
            <a:off x="1285852" y="142852"/>
            <a:ext cx="450059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ru-RU" b="1"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Архангельский собор</a:t>
            </a:r>
            <a:endParaRPr kumimoji="0" lang="ru-RU" b="0" i="0" u="none" strike="noStrike" cap="none" normalizeH="0" baseline="0" dirty="0" smtClean="0">
              <a:ln>
                <a:noFill/>
              </a:ln>
              <a:solidFill>
                <a:schemeClr val="tx1"/>
              </a:solidFill>
              <a:effectLst/>
              <a:latin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b="0" i="0" u="none" strike="noStrike" cap="none" normalizeH="0" baseline="0" dirty="0" smtClean="0">
              <a:ln>
                <a:noFill/>
              </a:ln>
              <a:solidFill>
                <a:schemeClr val="tx1"/>
              </a:solidFill>
              <a:effectLst/>
              <a:latin typeface="Arial" pitchFamily="34" charset="0"/>
            </a:endParaRPr>
          </a:p>
        </p:txBody>
      </p:sp>
      <p:sp>
        <p:nvSpPr>
          <p:cNvPr id="28675" name="Rectangle 3"/>
          <p:cNvSpPr>
            <a:spLocks noChangeArrowheads="1"/>
          </p:cNvSpPr>
          <p:nvPr/>
        </p:nvSpPr>
        <p:spPr bwMode="auto">
          <a:xfrm>
            <a:off x="928662" y="500042"/>
            <a:ext cx="778674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Мы с вами находимся в самом сердце Нижегородского кремля,</a:t>
            </a:r>
          </a:p>
          <a:p>
            <a:pPr marL="0" marR="0" lvl="0" indent="34290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возле Архангельского собора, в котором покоится прах Кузьмы Минина. Он выстроен в 1631 г. на месте первой в Н.Новгороде деревянной  церкви Михаила Архангела, по преданию основанной самим Юрием Всеволодовичем. Каменный храм  был возведен по приказу царя Михаила Федоровича за счет  государевой казны в благодарность нижегородцам  за освобождение Москвы от поляков. </a:t>
            </a:r>
          </a:p>
          <a:p>
            <a:pPr marL="0" marR="0" lvl="0" indent="342900" algn="l"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В 1631 г. собор был освящен, а в 1672 г. к нему пристроили придел во имя святого Апостола и евангелиста Иоанна Богослова. Собор принял вид,  типичный для русского зодчества XVII века: каменный восьмерик на четверике и устремленный вверх шатер, увенчанный главой. Характерны и детали карнизов. Высота собора – 34 метра. </a:t>
            </a:r>
            <a:endParaRPr kumimoji="0" lang="ru-RU" sz="20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85852" y="142852"/>
            <a:ext cx="7572428" cy="4154984"/>
          </a:xfrm>
          <a:prstGeom prst="rect">
            <a:avLst/>
          </a:prstGeom>
        </p:spPr>
        <p:txBody>
          <a:bodyPr wrap="square">
            <a:spAutoFit/>
          </a:bodyPr>
          <a:lstStyle/>
          <a:p>
            <a:r>
              <a:rPr lang="ru-RU" sz="2400" dirty="0" smtClean="0"/>
              <a:t>О великом патриоте земли русской Кузьме Минине напоминает еще один памятник - рядом с Архангельским собором стоит гранитный </a:t>
            </a:r>
            <a:r>
              <a:rPr lang="ru-RU" sz="2400" b="1" u="sng" dirty="0" smtClean="0"/>
              <a:t>обелиск </a:t>
            </a:r>
            <a:r>
              <a:rPr lang="ru-RU" sz="2400" dirty="0" smtClean="0"/>
              <a:t>с двумя бронзовыми барельефами, установленный </a:t>
            </a:r>
            <a:r>
              <a:rPr lang="ru-RU" sz="2400" b="1" u="sng" dirty="0" smtClean="0"/>
              <a:t>в честь Минина и Пожарского</a:t>
            </a:r>
            <a:r>
              <a:rPr lang="ru-RU" sz="2400" dirty="0" smtClean="0"/>
              <a:t> в 1828 г. Обелиск и постамент сооружены архитектором А.И.Мельниковым, а барельефы выполнены скульптором </a:t>
            </a:r>
            <a:r>
              <a:rPr lang="ru-RU" sz="2400" dirty="0" err="1" smtClean="0"/>
              <a:t>И.П.Мартосом</a:t>
            </a:r>
            <a:r>
              <a:rPr lang="ru-RU" sz="2400" dirty="0" smtClean="0"/>
              <a:t>. Это самый старый памятник в нашем городе. Вокруг памятника в XIX в. был разбит сквер, получивший название </a:t>
            </a:r>
            <a:r>
              <a:rPr lang="ru-RU" sz="2400" dirty="0" err="1" smtClean="0"/>
              <a:t>Мининского</a:t>
            </a:r>
            <a:r>
              <a:rPr lang="ru-RU" sz="2400" dirty="0" smtClean="0"/>
              <a:t> сада.</a:t>
            </a:r>
            <a:endParaRPr lang="ru-RU" sz="2400" dirty="0"/>
          </a:p>
        </p:txBody>
      </p:sp>
      <p:pic>
        <p:nvPicPr>
          <p:cNvPr id="4" name="Рисунок 3" descr="Обелиск в честь Минина и Пожарского. - [09.07.2005 01:32:55]"/>
          <p:cNvPicPr/>
          <p:nvPr/>
        </p:nvPicPr>
        <p:blipFill>
          <a:blip r:embed="rId2"/>
          <a:srcRect/>
          <a:stretch>
            <a:fillRect/>
          </a:stretch>
        </p:blipFill>
        <p:spPr bwMode="auto">
          <a:xfrm>
            <a:off x="3714744" y="4143380"/>
            <a:ext cx="3357586" cy="250033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fotocom.ucoz.ru/_ph/9/2/116128232.jpg"/>
          <p:cNvPicPr>
            <a:picLocks noChangeAspect="1" noChangeArrowheads="1"/>
          </p:cNvPicPr>
          <p:nvPr/>
        </p:nvPicPr>
        <p:blipFill>
          <a:blip r:embed="rId2"/>
          <a:srcRect/>
          <a:stretch>
            <a:fillRect/>
          </a:stretch>
        </p:blipFill>
        <p:spPr bwMode="auto">
          <a:xfrm>
            <a:off x="1285852" y="4357694"/>
            <a:ext cx="3143272" cy="2357454"/>
          </a:xfrm>
          <a:prstGeom prst="rect">
            <a:avLst/>
          </a:prstGeom>
          <a:noFill/>
        </p:spPr>
      </p:pic>
      <p:pic>
        <p:nvPicPr>
          <p:cNvPr id="7170" name="Picture 2" descr="http://fotocom.ucoz.ru/_ph/9/2/279662388.jpg"/>
          <p:cNvPicPr>
            <a:picLocks noChangeAspect="1" noChangeArrowheads="1"/>
          </p:cNvPicPr>
          <p:nvPr/>
        </p:nvPicPr>
        <p:blipFill>
          <a:blip r:embed="rId3"/>
          <a:srcRect/>
          <a:stretch>
            <a:fillRect/>
          </a:stretch>
        </p:blipFill>
        <p:spPr bwMode="auto">
          <a:xfrm>
            <a:off x="6000760" y="3357562"/>
            <a:ext cx="2518190" cy="3357586"/>
          </a:xfrm>
          <a:prstGeom prst="rect">
            <a:avLst/>
          </a:prstGeom>
          <a:noFill/>
        </p:spPr>
      </p:pic>
      <p:sp>
        <p:nvSpPr>
          <p:cNvPr id="2" name="Прямоугольник 1"/>
          <p:cNvSpPr/>
          <p:nvPr/>
        </p:nvSpPr>
        <p:spPr>
          <a:xfrm>
            <a:off x="1214414" y="214290"/>
            <a:ext cx="7572428" cy="3785652"/>
          </a:xfrm>
          <a:prstGeom prst="rect">
            <a:avLst/>
          </a:prstGeom>
        </p:spPr>
        <p:txBody>
          <a:bodyPr wrap="square">
            <a:spAutoFit/>
          </a:bodyPr>
          <a:lstStyle/>
          <a:p>
            <a:r>
              <a:rPr lang="ru-RU" sz="2400" dirty="0" smtClean="0"/>
              <a:t>  Рядом с обелиском горит </a:t>
            </a:r>
            <a:r>
              <a:rPr lang="ru-RU" sz="2400" b="1" u="sng" dirty="0" smtClean="0"/>
              <a:t>Вечный огонь</a:t>
            </a:r>
            <a:r>
              <a:rPr lang="ru-RU" sz="2400" dirty="0" smtClean="0"/>
              <a:t>, а на гранитной стеле надпись: «Вечная память горьковчанам, павшим в боях за независимость нашей Родины «. На другой стороне стелы золотом вписаны имена горьковчан – Героев Советского Союза и кавалеров Ордена Славы трех степеней, погибших на фронте. Мемориал открыт 8 мая 1965 г. На постаменте установлен легкий танк «Т-34», выпускавшийся на заводе «Красное Сормово» в годы </a:t>
            </a:r>
          </a:p>
          <a:p>
            <a:r>
              <a:rPr lang="ru-RU" sz="2400" dirty="0" smtClean="0"/>
              <a:t>Великой Отечественной войны.</a:t>
            </a:r>
            <a:endParaRPr lang="ru-RU"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290" y="0"/>
            <a:ext cx="7358114" cy="3416320"/>
          </a:xfrm>
          <a:prstGeom prst="rect">
            <a:avLst/>
          </a:prstGeom>
        </p:spPr>
        <p:txBody>
          <a:bodyPr wrap="square">
            <a:spAutoFit/>
          </a:bodyPr>
          <a:lstStyle/>
          <a:p>
            <a:r>
              <a:rPr lang="ru-RU" sz="2400" b="1" u="sng" dirty="0" smtClean="0"/>
              <a:t>Аракчеевский кадетский корпус.</a:t>
            </a:r>
          </a:p>
          <a:p>
            <a:r>
              <a:rPr lang="ru-RU" sz="2400" dirty="0" smtClean="0"/>
              <a:t> Сегодня здесь расположены областные министерства, областное законодательное собрание, в правой части - государственная академическая филармония и кремлевский концертный зал, а до революции в этом здании находились присутственные места: Низший земский суд, Приказ общественного призрения, канцелярия, приемные губернских заседателей и наместника.</a:t>
            </a:r>
            <a:endParaRPr lang="ru-RU" sz="2400" dirty="0"/>
          </a:p>
        </p:txBody>
      </p:sp>
      <p:pic>
        <p:nvPicPr>
          <p:cNvPr id="6146" name="Picture 2" descr="http://autotravel.ru/phalbum/90194/187.jpg"/>
          <p:cNvPicPr>
            <a:picLocks noChangeAspect="1" noChangeArrowheads="1"/>
          </p:cNvPicPr>
          <p:nvPr/>
        </p:nvPicPr>
        <p:blipFill>
          <a:blip r:embed="rId2"/>
          <a:srcRect/>
          <a:stretch>
            <a:fillRect/>
          </a:stretch>
        </p:blipFill>
        <p:spPr bwMode="auto">
          <a:xfrm>
            <a:off x="2786050" y="3571876"/>
            <a:ext cx="4357718" cy="2898294"/>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Прямоугольник 1"/>
          <p:cNvSpPr/>
          <p:nvPr/>
        </p:nvSpPr>
        <p:spPr>
          <a:xfrm>
            <a:off x="1142976" y="285728"/>
            <a:ext cx="7715304" cy="2677656"/>
          </a:xfrm>
          <a:prstGeom prst="rect">
            <a:avLst/>
          </a:prstGeom>
        </p:spPr>
        <p:txBody>
          <a:bodyPr wrap="square">
            <a:spAutoFit/>
          </a:bodyPr>
          <a:lstStyle/>
          <a:p>
            <a:r>
              <a:rPr lang="ru-RU" sz="2400" dirty="0" smtClean="0"/>
              <a:t>Позади Аракчеевского кадетского корпуса находится здание </a:t>
            </a:r>
            <a:r>
              <a:rPr lang="ru-RU" sz="2400" b="1" u="sng" dirty="0" smtClean="0"/>
              <a:t>военного манежа</a:t>
            </a:r>
            <a:r>
              <a:rPr lang="ru-RU" sz="2400" dirty="0" smtClean="0"/>
              <a:t>, построенное в 1841 г. и первоначально принадлежавшее 4-му Нижегородскому карабинерскому полку. Манеж – это крытый зал для верховой езды. Спроектирован губернским архитектором И.Е.Ефимовым по образцу Московского манежа, автором которого является </a:t>
            </a:r>
            <a:r>
              <a:rPr lang="ru-RU" sz="2400" dirty="0" err="1" smtClean="0"/>
              <a:t>А.А.Бетанкур</a:t>
            </a:r>
            <a:r>
              <a:rPr lang="ru-RU" sz="2400" dirty="0" smtClean="0"/>
              <a:t>. </a:t>
            </a:r>
            <a:endParaRPr lang="ru-RU" sz="2400" dirty="0"/>
          </a:p>
        </p:txBody>
      </p:sp>
      <p:pic>
        <p:nvPicPr>
          <p:cNvPr id="5122" name="Picture 2" descr="http://img-fotki.yandex.ru/get/4807/kira-nnov2010.5f/0_4d42c_ac2e4675_L">
            <a:hlinkClick r:id="rId2"/>
          </p:cNvPr>
          <p:cNvPicPr>
            <a:picLocks noChangeAspect="1" noChangeArrowheads="1"/>
          </p:cNvPicPr>
          <p:nvPr/>
        </p:nvPicPr>
        <p:blipFill>
          <a:blip r:embed="rId3"/>
          <a:srcRect/>
          <a:stretch>
            <a:fillRect/>
          </a:stretch>
        </p:blipFill>
        <p:spPr bwMode="auto">
          <a:xfrm>
            <a:off x="2571736" y="3286124"/>
            <a:ext cx="4762500" cy="318135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728" y="571480"/>
            <a:ext cx="7572428" cy="3046988"/>
          </a:xfrm>
          <a:prstGeom prst="rect">
            <a:avLst/>
          </a:prstGeom>
        </p:spPr>
        <p:txBody>
          <a:bodyPr wrap="square">
            <a:spAutoFit/>
          </a:bodyPr>
          <a:lstStyle/>
          <a:p>
            <a:r>
              <a:rPr lang="ru-RU" sz="2400" b="1" u="sng" dirty="0" smtClean="0"/>
              <a:t>Казначейство.</a:t>
            </a:r>
            <a:endParaRPr lang="ru-RU" sz="2400" dirty="0" smtClean="0"/>
          </a:p>
          <a:p>
            <a:r>
              <a:rPr lang="ru-RU" sz="2400" dirty="0" smtClean="0"/>
              <a:t>            Между филармонией и Манежем находится здание Федерального казначейства.     </a:t>
            </a:r>
          </a:p>
          <a:p>
            <a:r>
              <a:rPr lang="ru-RU" sz="2400" dirty="0" smtClean="0"/>
              <a:t>        В начале ХХ века (с 1905 по 1912 г.) здание было перестроено в модном тогда стиле «модерн» по проекту архитектора </a:t>
            </a:r>
            <a:r>
              <a:rPr lang="ru-RU" sz="2400" dirty="0" err="1" smtClean="0"/>
              <a:t>Н.М.Вешнякова</a:t>
            </a:r>
            <a:r>
              <a:rPr lang="ru-RU" sz="2400" dirty="0" smtClean="0"/>
              <a:t>: был достроен третий этаж, в плане вместо прямоугольника образовалась буква П, изменился декор фасадов. </a:t>
            </a:r>
            <a:endParaRPr lang="ru-RU" sz="2400" dirty="0"/>
          </a:p>
        </p:txBody>
      </p:sp>
      <p:pic>
        <p:nvPicPr>
          <p:cNvPr id="3074" name="Picture 2" descr="http://www.nashasreda.ru/konoplev/nn/k/k%20(24).JPG"/>
          <p:cNvPicPr>
            <a:picLocks noChangeAspect="1" noChangeArrowheads="1"/>
          </p:cNvPicPr>
          <p:nvPr/>
        </p:nvPicPr>
        <p:blipFill>
          <a:blip r:embed="rId2"/>
          <a:srcRect/>
          <a:stretch>
            <a:fillRect/>
          </a:stretch>
        </p:blipFill>
        <p:spPr bwMode="auto">
          <a:xfrm>
            <a:off x="2714612" y="3714752"/>
            <a:ext cx="3651244" cy="2738433"/>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http://www.ledinn.ru/userfiles/1244235674_5135.jpg"/>
          <p:cNvPicPr>
            <a:picLocks noChangeAspect="1" noChangeArrowheads="1"/>
          </p:cNvPicPr>
          <p:nvPr/>
        </p:nvPicPr>
        <p:blipFill>
          <a:blip r:embed="rId2"/>
          <a:srcRect/>
          <a:stretch>
            <a:fillRect/>
          </a:stretch>
        </p:blipFill>
        <p:spPr bwMode="auto">
          <a:xfrm>
            <a:off x="3929058" y="4572008"/>
            <a:ext cx="3257572" cy="2143140"/>
          </a:xfrm>
          <a:prstGeom prst="rect">
            <a:avLst/>
          </a:prstGeom>
          <a:noFill/>
        </p:spPr>
      </p:pic>
      <p:sp>
        <p:nvSpPr>
          <p:cNvPr id="1025" name="Rectangle 1"/>
          <p:cNvSpPr>
            <a:spLocks noChangeArrowheads="1"/>
          </p:cNvSpPr>
          <p:nvPr/>
        </p:nvSpPr>
        <p:spPr bwMode="auto">
          <a:xfrm>
            <a:off x="1000100" y="0"/>
            <a:ext cx="81439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Когда стоишь в Нижегородском Кремле на кромке высокого волжского берега, невольно вспоминаешь проникновенные  слова Ильи Ефимовича Репина, сказанные  о Нижнем Новгороде: </a:t>
            </a:r>
          </a:p>
          <a:p>
            <a:pPr marL="0" marR="0" lvl="0" indent="0"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a:t>
            </a:r>
            <a:r>
              <a:rPr kumimoji="0" lang="ru-RU" sz="24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Этот царственно поставленный над всем востоком </a:t>
            </a:r>
          </a:p>
          <a:p>
            <a:pPr marL="0" marR="0" lvl="0" indent="0"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России город совсем закружил наши головы. </a:t>
            </a:r>
          </a:p>
          <a:p>
            <a:pPr marL="0" marR="0" lvl="0" indent="0"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Как упоительны его необозримые дали. </a:t>
            </a:r>
          </a:p>
          <a:p>
            <a:pPr marL="0" marR="0" lvl="0" indent="0"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Мы захлебывались от восхищения ими, и перед нашими глазами вставала живая  история старой Руси, люди которой, эти сильные люди хорошей породы, </a:t>
            </a:r>
          </a:p>
          <a:p>
            <a:pPr marL="0" marR="0" lvl="0" indent="0"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dirty="0" smtClean="0">
                <a:ln>
                  <a:noFill/>
                </a:ln>
                <a:solidFill>
                  <a:srgbClr val="000000"/>
                </a:solidFill>
                <a:effectLst/>
                <a:latin typeface="Tahoma" pitchFamily="34" charset="0"/>
                <a:ea typeface="Times New Roman" pitchFamily="18" charset="0"/>
                <a:cs typeface="Tahoma" pitchFamily="34" charset="0"/>
              </a:rPr>
              <a:t>так умели ценить жизнь, ее теплоту, художественность. Эти не любили селиться где-нибудь и как-нибудь…".</a:t>
            </a:r>
            <a:endParaRPr kumimoji="0" lang="ru-RU" sz="2400" b="0" i="1"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ученик\Мои документы\S6302966.JPG"/>
          <p:cNvPicPr>
            <a:picLocks noChangeAspect="1" noChangeArrowheads="1"/>
          </p:cNvPicPr>
          <p:nvPr/>
        </p:nvPicPr>
        <p:blipFill>
          <a:blip r:embed="rId2" cstate="print"/>
          <a:srcRect/>
          <a:stretch>
            <a:fillRect/>
          </a:stretch>
        </p:blipFill>
        <p:spPr bwMode="auto">
          <a:xfrm>
            <a:off x="2571736" y="3143248"/>
            <a:ext cx="3857652" cy="2893239"/>
          </a:xfrm>
          <a:prstGeom prst="rect">
            <a:avLst/>
          </a:prstGeom>
          <a:noFill/>
        </p:spPr>
      </p:pic>
      <p:sp>
        <p:nvSpPr>
          <p:cNvPr id="2" name="TextBox 1"/>
          <p:cNvSpPr txBox="1"/>
          <p:nvPr/>
        </p:nvSpPr>
        <p:spPr>
          <a:xfrm>
            <a:off x="1357290" y="214290"/>
            <a:ext cx="6715172" cy="2308324"/>
          </a:xfrm>
          <a:prstGeom prst="rect">
            <a:avLst/>
          </a:prstGeom>
          <a:noFill/>
        </p:spPr>
        <p:txBody>
          <a:bodyPr wrap="square" rtlCol="0">
            <a:spAutoFit/>
          </a:bodyPr>
          <a:lstStyle/>
          <a:p>
            <a:r>
              <a:rPr lang="ru-RU" sz="2400" dirty="0" smtClean="0"/>
              <a:t>Моя сестра этим летом посетила Нижегородский кремль и сделала много фотографий. На этих фото были изображены достопримечательности кремля. Мне захотелось больше о них узнать и я стал искать материал в разных источниках и вот что получилось.</a:t>
            </a:r>
            <a:endParaRPr lang="ru-RU"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Documents and Settings\ученик\Мои документы\фото кремль\S6302961.JPG"/>
          <p:cNvPicPr>
            <a:picLocks noChangeAspect="1" noChangeArrowheads="1"/>
          </p:cNvPicPr>
          <p:nvPr/>
        </p:nvPicPr>
        <p:blipFill>
          <a:blip r:embed="rId2" cstate="print"/>
          <a:srcRect/>
          <a:stretch>
            <a:fillRect/>
          </a:stretch>
        </p:blipFill>
        <p:spPr bwMode="auto">
          <a:xfrm>
            <a:off x="1357290" y="4875596"/>
            <a:ext cx="2071702" cy="1553776"/>
          </a:xfrm>
          <a:prstGeom prst="rect">
            <a:avLst/>
          </a:prstGeom>
          <a:noFill/>
        </p:spPr>
      </p:pic>
      <p:pic>
        <p:nvPicPr>
          <p:cNvPr id="38915" name="Picture 3" descr="C:\Documents and Settings\ученик\Мои документы\фото кремль\S6302962.JPG"/>
          <p:cNvPicPr>
            <a:picLocks noChangeAspect="1" noChangeArrowheads="1"/>
          </p:cNvPicPr>
          <p:nvPr/>
        </p:nvPicPr>
        <p:blipFill>
          <a:blip r:embed="rId3" cstate="print"/>
          <a:srcRect/>
          <a:stretch>
            <a:fillRect/>
          </a:stretch>
        </p:blipFill>
        <p:spPr bwMode="auto">
          <a:xfrm>
            <a:off x="1857356" y="2786058"/>
            <a:ext cx="2286016" cy="1714512"/>
          </a:xfrm>
          <a:prstGeom prst="rect">
            <a:avLst/>
          </a:prstGeom>
          <a:noFill/>
        </p:spPr>
      </p:pic>
      <p:sp>
        <p:nvSpPr>
          <p:cNvPr id="5" name="Прямоугольник 4"/>
          <p:cNvSpPr/>
          <p:nvPr/>
        </p:nvSpPr>
        <p:spPr>
          <a:xfrm>
            <a:off x="1643042" y="500042"/>
            <a:ext cx="7072362" cy="2677656"/>
          </a:xfrm>
          <a:prstGeom prst="rect">
            <a:avLst/>
          </a:prstGeom>
        </p:spPr>
        <p:txBody>
          <a:bodyPr wrap="square">
            <a:spAutoFit/>
          </a:bodyPr>
          <a:lstStyle/>
          <a:p>
            <a:r>
              <a:rPr lang="ru-RU" sz="2400" dirty="0" smtClean="0"/>
              <a:t>            После экскурсии виртуальной совершите прогулку реальную – наш кремль хорош в любое время года и при любой погоде! Вы почувствуете, что здесь сконцентрирован сам дух нашего древнего  и вечно молодого города.</a:t>
            </a:r>
          </a:p>
          <a:p>
            <a:r>
              <a:rPr lang="ru-RU" sz="2400" dirty="0" smtClean="0"/>
              <a:t> </a:t>
            </a:r>
          </a:p>
          <a:p>
            <a:r>
              <a:rPr lang="ru-RU" sz="2400" dirty="0" smtClean="0"/>
              <a:t>  </a:t>
            </a:r>
            <a:endParaRPr lang="ru-RU" sz="2400" dirty="0"/>
          </a:p>
        </p:txBody>
      </p:sp>
      <p:pic>
        <p:nvPicPr>
          <p:cNvPr id="6" name="Picture 4" descr="http://fotocom.ucoz.ru/_ph/9/2/454221864.jpg"/>
          <p:cNvPicPr>
            <a:picLocks noChangeAspect="1" noChangeArrowheads="1"/>
          </p:cNvPicPr>
          <p:nvPr/>
        </p:nvPicPr>
        <p:blipFill>
          <a:blip r:embed="rId4"/>
          <a:srcRect/>
          <a:stretch>
            <a:fillRect/>
          </a:stretch>
        </p:blipFill>
        <p:spPr bwMode="auto">
          <a:xfrm>
            <a:off x="5929322" y="2643182"/>
            <a:ext cx="2190765" cy="1643074"/>
          </a:xfrm>
          <a:prstGeom prst="rect">
            <a:avLst/>
          </a:prstGeom>
          <a:noFill/>
        </p:spPr>
      </p:pic>
      <p:pic>
        <p:nvPicPr>
          <p:cNvPr id="7" name="Picture 6" descr="http://fotocom.ucoz.ru/_ph/9/2/917798890.jpg"/>
          <p:cNvPicPr>
            <a:picLocks noChangeAspect="1" noChangeArrowheads="1"/>
          </p:cNvPicPr>
          <p:nvPr/>
        </p:nvPicPr>
        <p:blipFill>
          <a:blip r:embed="rId5"/>
          <a:srcRect/>
          <a:stretch>
            <a:fillRect/>
          </a:stretch>
        </p:blipFill>
        <p:spPr bwMode="auto">
          <a:xfrm>
            <a:off x="5072066" y="4714884"/>
            <a:ext cx="2286015" cy="1714512"/>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000100" y="1000109"/>
            <a:ext cx="921543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rgbClr val="379E37"/>
                </a:solidFill>
                <a:effectLst/>
                <a:latin typeface="Arial" pitchFamily="34" charset="0"/>
                <a:hlinkClick r:id="rId2"/>
              </a:rPr>
              <a:t>http://miracles-andrey.blogspot.com/2009_04_01_archive.html</a:t>
            </a:r>
            <a:r>
              <a:rPr kumimoji="0" lang="ru-RU" sz="1800" b="0" i="0" u="none" strike="noStrike" cap="none" normalizeH="0" baseline="0" dirty="0" smtClean="0">
                <a:ln>
                  <a:noFill/>
                </a:ln>
                <a:solidFill>
                  <a:schemeClr val="tx1"/>
                </a:solidFill>
                <a:effectLst/>
                <a:latin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1032" name="Rectangle 8"/>
          <p:cNvSpPr>
            <a:spLocks noChangeArrowheads="1"/>
          </p:cNvSpPr>
          <p:nvPr/>
        </p:nvSpPr>
        <p:spPr bwMode="auto">
          <a:xfrm>
            <a:off x="1000100" y="1643050"/>
            <a:ext cx="9144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rgbClr val="379E37"/>
                </a:solidFill>
                <a:effectLst/>
                <a:latin typeface="Arial" pitchFamily="34" charset="0"/>
                <a:hlinkClick r:id="rId3"/>
              </a:rPr>
              <a:t>http://www.nashasreda.ru/konoplev/konoplev7-4.htm</a:t>
            </a:r>
            <a:r>
              <a:rPr kumimoji="0" lang="ru-RU" sz="1800" b="0" i="0" u="none" strike="noStrike" cap="none" normalizeH="0" baseline="0" dirty="0" smtClean="0">
                <a:ln>
                  <a:noFill/>
                </a:ln>
                <a:solidFill>
                  <a:schemeClr val="tx1"/>
                </a:solidFill>
                <a:effectLst/>
                <a:latin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7" name="TextBox 6"/>
          <p:cNvSpPr txBox="1"/>
          <p:nvPr/>
        </p:nvSpPr>
        <p:spPr>
          <a:xfrm>
            <a:off x="1071538" y="2143116"/>
            <a:ext cx="5506251" cy="369332"/>
          </a:xfrm>
          <a:prstGeom prst="rect">
            <a:avLst/>
          </a:prstGeom>
          <a:noFill/>
        </p:spPr>
        <p:txBody>
          <a:bodyPr wrap="none" rtlCol="0">
            <a:spAutoFit/>
          </a:bodyPr>
          <a:lstStyle/>
          <a:p>
            <a:r>
              <a:rPr lang="ru-RU" dirty="0" smtClean="0"/>
              <a:t>Наш край- издательство книги 2006 год Н. Новгород.</a:t>
            </a:r>
            <a:endParaRPr lang="ru-RU" dirty="0"/>
          </a:p>
        </p:txBody>
      </p:sp>
      <p:sp>
        <p:nvSpPr>
          <p:cNvPr id="8" name="TextBox 7"/>
          <p:cNvSpPr txBox="1"/>
          <p:nvPr/>
        </p:nvSpPr>
        <p:spPr>
          <a:xfrm>
            <a:off x="1071538" y="2786058"/>
            <a:ext cx="6406434" cy="646331"/>
          </a:xfrm>
          <a:prstGeom prst="rect">
            <a:avLst/>
          </a:prstGeom>
          <a:noFill/>
        </p:spPr>
        <p:txBody>
          <a:bodyPr wrap="none" rtlCol="0">
            <a:spAutoFit/>
          </a:bodyPr>
          <a:lstStyle/>
          <a:p>
            <a:r>
              <a:rPr lang="ru-RU" dirty="0" smtClean="0"/>
              <a:t>Фотографии  </a:t>
            </a:r>
            <a:r>
              <a:rPr lang="ru-RU" dirty="0" err="1" smtClean="0"/>
              <a:t>Хрулевой</a:t>
            </a:r>
            <a:r>
              <a:rPr lang="ru-RU" dirty="0" smtClean="0"/>
              <a:t> Марии Викторовны – бывшей ученицы </a:t>
            </a:r>
          </a:p>
          <a:p>
            <a:r>
              <a:rPr lang="ru-RU" dirty="0" smtClean="0"/>
              <a:t>МОУ </a:t>
            </a:r>
            <a:r>
              <a:rPr lang="ru-RU" dirty="0" err="1" smtClean="0"/>
              <a:t>Большеякшенской</a:t>
            </a:r>
            <a:r>
              <a:rPr lang="ru-RU" dirty="0" smtClean="0"/>
              <a:t> СОШ</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a:blip r:embed="rId2" cstate="print"/>
          <a:srcRect/>
          <a:stretch>
            <a:fillRect/>
          </a:stretch>
        </p:blipFill>
        <p:spPr bwMode="auto">
          <a:xfrm>
            <a:off x="1428728" y="2214554"/>
            <a:ext cx="2928958" cy="2000289"/>
          </a:xfrm>
          <a:prstGeom prst="rect">
            <a:avLst/>
          </a:prstGeom>
          <a:noFill/>
          <a:ln w="9525">
            <a:noFill/>
            <a:miter lim="800000"/>
            <a:headEnd/>
            <a:tailEnd/>
          </a:ln>
          <a:effectLst/>
        </p:spPr>
      </p:pic>
      <p:sp>
        <p:nvSpPr>
          <p:cNvPr id="6" name="Прямоугольник 5"/>
          <p:cNvSpPr/>
          <p:nvPr/>
        </p:nvSpPr>
        <p:spPr>
          <a:xfrm>
            <a:off x="1285852" y="214290"/>
            <a:ext cx="7643866" cy="2677656"/>
          </a:xfrm>
          <a:prstGeom prst="rect">
            <a:avLst/>
          </a:prstGeom>
        </p:spPr>
        <p:txBody>
          <a:bodyPr wrap="square">
            <a:spAutoFit/>
          </a:bodyPr>
          <a:lstStyle/>
          <a:p>
            <a:pPr lvl="0" indent="342900" algn="just" fontAlgn="base">
              <a:spcBef>
                <a:spcPct val="0"/>
              </a:spcBef>
              <a:spcAft>
                <a:spcPct val="0"/>
              </a:spcAft>
            </a:pPr>
            <a:r>
              <a:rPr lang="ru-RU" sz="2400" dirty="0" smtClean="0">
                <a:latin typeface="Calibri" pitchFamily="34" charset="0"/>
                <a:ea typeface="Calibri" pitchFamily="34" charset="0"/>
                <a:cs typeface="Times New Roman" pitchFamily="18" charset="0"/>
              </a:rPr>
              <a:t>Нижегородский кремль – исторически важное звено системы обороны русского централизованного государства рубежа</a:t>
            </a:r>
            <a:r>
              <a:rPr lang="en-US" sz="2400" dirty="0" smtClean="0">
                <a:latin typeface="Calibri" pitchFamily="34" charset="0"/>
                <a:ea typeface="Calibri" pitchFamily="34" charset="0"/>
                <a:cs typeface="Times New Roman" pitchFamily="18" charset="0"/>
              </a:rPr>
              <a:t> XV</a:t>
            </a:r>
            <a:r>
              <a:rPr lang="ru-RU" sz="2400" dirty="0" smtClean="0">
                <a:latin typeface="Calibri" pitchFamily="34" charset="0"/>
                <a:ea typeface="Calibri" pitchFamily="34" charset="0"/>
                <a:cs typeface="Times New Roman" pitchFamily="18" charset="0"/>
              </a:rPr>
              <a:t>-</a:t>
            </a:r>
            <a:r>
              <a:rPr lang="en-US" sz="2400" dirty="0" smtClean="0">
                <a:latin typeface="Calibri" pitchFamily="34" charset="0"/>
                <a:ea typeface="Calibri" pitchFamily="34" charset="0"/>
                <a:cs typeface="Times New Roman" pitchFamily="18" charset="0"/>
              </a:rPr>
              <a:t>XVI</a:t>
            </a:r>
            <a:r>
              <a:rPr lang="ru-RU" sz="2400" dirty="0" smtClean="0">
                <a:latin typeface="Calibri" pitchFamily="34" charset="0"/>
                <a:ea typeface="Calibri" pitchFamily="34" charset="0"/>
                <a:cs typeface="Times New Roman" pitchFamily="18" charset="0"/>
              </a:rPr>
              <a:t> веков, выдающийся памятник крепостного зодчества.</a:t>
            </a:r>
            <a:r>
              <a:rPr lang="en-US" sz="2400" dirty="0" smtClean="0">
                <a:latin typeface="Calibri" pitchFamily="34" charset="0"/>
                <a:ea typeface="Calibri" pitchFamily="34" charset="0"/>
                <a:cs typeface="Times New Roman" pitchFamily="18" charset="0"/>
              </a:rPr>
              <a:t> </a:t>
            </a:r>
            <a:endParaRPr lang="ru-RU" sz="2400" dirty="0" smtClean="0">
              <a:latin typeface="Calibri" pitchFamily="34" charset="0"/>
              <a:ea typeface="Calibri" pitchFamily="34" charset="0"/>
              <a:cs typeface="Times New Roman" pitchFamily="18" charset="0"/>
            </a:endParaRPr>
          </a:p>
          <a:p>
            <a:pPr lvl="0" indent="342900" algn="just" fontAlgn="base">
              <a:spcBef>
                <a:spcPct val="0"/>
              </a:spcBef>
              <a:spcAft>
                <a:spcPct val="0"/>
              </a:spcAft>
            </a:pPr>
            <a:endParaRPr lang="ru-RU" sz="2400" dirty="0" smtClean="0">
              <a:latin typeface="Calibri" pitchFamily="34" charset="0"/>
              <a:ea typeface="Calibri" pitchFamily="34" charset="0"/>
              <a:cs typeface="Times New Roman" pitchFamily="18" charset="0"/>
            </a:endParaRPr>
          </a:p>
          <a:p>
            <a:pPr lvl="0" indent="342900" algn="just" fontAlgn="base">
              <a:spcBef>
                <a:spcPct val="0"/>
              </a:spcBef>
              <a:spcAft>
                <a:spcPct val="0"/>
              </a:spcAft>
            </a:pPr>
            <a:endParaRPr lang="ru-RU" sz="2400" dirty="0" smtClean="0">
              <a:latin typeface="Calibri" pitchFamily="34" charset="0"/>
              <a:ea typeface="Calibri" pitchFamily="34" charset="0"/>
              <a:cs typeface="Times New Roman" pitchFamily="18" charset="0"/>
            </a:endParaRPr>
          </a:p>
          <a:p>
            <a:pPr lvl="0" indent="342900" algn="just" fontAlgn="base">
              <a:spcBef>
                <a:spcPct val="0"/>
              </a:spcBef>
              <a:spcAft>
                <a:spcPct val="0"/>
              </a:spcAft>
            </a:pPr>
            <a:endParaRPr lang="ru-RU" sz="2400" dirty="0" smtClean="0">
              <a:latin typeface="Calibri" pitchFamily="34" charset="0"/>
              <a:ea typeface="Calibri" pitchFamily="34" charset="0"/>
              <a:cs typeface="Times New Roman" pitchFamily="18" charset="0"/>
            </a:endParaRPr>
          </a:p>
        </p:txBody>
      </p:sp>
      <p:pic>
        <p:nvPicPr>
          <p:cNvPr id="4" name="Рисунок 3" descr="http://www.russiancity.ru/pictures/nn_002_1.jpg"/>
          <p:cNvPicPr/>
          <p:nvPr/>
        </p:nvPicPr>
        <p:blipFill>
          <a:blip r:embed="rId3"/>
          <a:srcRect/>
          <a:stretch>
            <a:fillRect/>
          </a:stretch>
        </p:blipFill>
        <p:spPr bwMode="auto">
          <a:xfrm>
            <a:off x="3714744" y="4643446"/>
            <a:ext cx="3007044" cy="2000264"/>
          </a:xfrm>
          <a:prstGeom prst="rect">
            <a:avLst/>
          </a:prstGeom>
          <a:noFill/>
          <a:ln w="9525">
            <a:noFill/>
            <a:miter lim="800000"/>
            <a:headEnd/>
            <a:tailEnd/>
          </a:ln>
        </p:spPr>
      </p:pic>
      <p:pic>
        <p:nvPicPr>
          <p:cNvPr id="7" name="Рисунок 6" descr="http://bms.24open.ru/images/c2ddea74fb96107e436be08544e813f2"/>
          <p:cNvPicPr/>
          <p:nvPr/>
        </p:nvPicPr>
        <p:blipFill>
          <a:blip r:embed="rId4"/>
          <a:srcRect/>
          <a:stretch>
            <a:fillRect/>
          </a:stretch>
        </p:blipFill>
        <p:spPr bwMode="auto">
          <a:xfrm>
            <a:off x="5857884" y="2285992"/>
            <a:ext cx="2814323" cy="20002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www.good-cook.ru/i/big/c/7/c779684cd2474a43fe91bc543403d715.jpg"/>
          <p:cNvPicPr/>
          <p:nvPr/>
        </p:nvPicPr>
        <p:blipFill>
          <a:blip r:embed="rId2"/>
          <a:srcRect/>
          <a:stretch>
            <a:fillRect/>
          </a:stretch>
        </p:blipFill>
        <p:spPr bwMode="auto">
          <a:xfrm>
            <a:off x="5143504" y="3786190"/>
            <a:ext cx="2857552" cy="2000264"/>
          </a:xfrm>
          <a:prstGeom prst="rect">
            <a:avLst/>
          </a:prstGeom>
          <a:noFill/>
          <a:ln w="9525">
            <a:noFill/>
            <a:miter lim="800000"/>
            <a:headEnd/>
            <a:tailEnd/>
          </a:ln>
        </p:spPr>
      </p:pic>
      <p:pic>
        <p:nvPicPr>
          <p:cNvPr id="5" name="Picture 2" descr="http://fotocom.ucoz.ru/_ph/9/2/850985713.jpg"/>
          <p:cNvPicPr>
            <a:picLocks noChangeAspect="1" noChangeArrowheads="1"/>
          </p:cNvPicPr>
          <p:nvPr/>
        </p:nvPicPr>
        <p:blipFill>
          <a:blip r:embed="rId3"/>
          <a:srcRect/>
          <a:stretch>
            <a:fillRect/>
          </a:stretch>
        </p:blipFill>
        <p:spPr bwMode="auto">
          <a:xfrm>
            <a:off x="1357290" y="3286124"/>
            <a:ext cx="3143272" cy="2357454"/>
          </a:xfrm>
          <a:prstGeom prst="rect">
            <a:avLst/>
          </a:prstGeom>
          <a:noFill/>
        </p:spPr>
      </p:pic>
      <p:sp>
        <p:nvSpPr>
          <p:cNvPr id="7" name="TextBox 6"/>
          <p:cNvSpPr txBox="1"/>
          <p:nvPr/>
        </p:nvSpPr>
        <p:spPr>
          <a:xfrm>
            <a:off x="1071538" y="214290"/>
            <a:ext cx="7858180" cy="2308324"/>
          </a:xfrm>
          <a:prstGeom prst="rect">
            <a:avLst/>
          </a:prstGeom>
          <a:noFill/>
        </p:spPr>
        <p:txBody>
          <a:bodyPr wrap="square" rtlCol="0">
            <a:spAutoFit/>
          </a:bodyPr>
          <a:lstStyle/>
          <a:p>
            <a:r>
              <a:rPr lang="ru-RU" sz="2400" dirty="0" err="1" smtClean="0"/>
              <a:t>Краснокаменным</a:t>
            </a:r>
            <a:r>
              <a:rPr lang="ru-RU" sz="2400" dirty="0" smtClean="0"/>
              <a:t> ожерельем лежит кремль на Часовой горе.  Его стены державно, неторопливыми уступами спускаются по обрывистым склонам  к берегу Волги. Считают, что это единственная крепость среди русских </a:t>
            </a:r>
          </a:p>
          <a:p>
            <a:r>
              <a:rPr lang="ru-RU" sz="2400" dirty="0" smtClean="0"/>
              <a:t>Каменных крепостей, которую ни разу не удалось взять врагам.</a:t>
            </a:r>
            <a:endParaRPr lang="ru-RU" sz="2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290" y="571480"/>
            <a:ext cx="7429552" cy="1200329"/>
          </a:xfrm>
          <a:prstGeom prst="rect">
            <a:avLst/>
          </a:prstGeom>
        </p:spPr>
        <p:txBody>
          <a:bodyPr wrap="square">
            <a:spAutoFit/>
          </a:bodyPr>
          <a:lstStyle/>
          <a:p>
            <a:r>
              <a:rPr lang="ru-RU" sz="2400" dirty="0" smtClean="0"/>
              <a:t>В настоящее время кремль включает в себя 13 башен (одна разрушена) и стены общей протяженностью свыше 2000 метров.</a:t>
            </a:r>
            <a:endParaRPr lang="ru-RU" sz="2400" dirty="0"/>
          </a:p>
        </p:txBody>
      </p:sp>
      <p:pic>
        <p:nvPicPr>
          <p:cNvPr id="6" name="Рисунок 5" descr="http://s05.radikal.ru/i178/0907/4c/ce3bd6ce1f8d.jpg"/>
          <p:cNvPicPr/>
          <p:nvPr/>
        </p:nvPicPr>
        <p:blipFill>
          <a:blip r:embed="rId2"/>
          <a:srcRect/>
          <a:stretch>
            <a:fillRect/>
          </a:stretch>
        </p:blipFill>
        <p:spPr bwMode="auto">
          <a:xfrm>
            <a:off x="5286380" y="1785926"/>
            <a:ext cx="3429024" cy="2571768"/>
          </a:xfrm>
          <a:prstGeom prst="rect">
            <a:avLst/>
          </a:prstGeom>
          <a:noFill/>
          <a:ln w="9525">
            <a:noFill/>
            <a:miter lim="800000"/>
            <a:headEnd/>
            <a:tailEnd/>
          </a:ln>
        </p:spPr>
      </p:pic>
      <p:pic>
        <p:nvPicPr>
          <p:cNvPr id="5" name="Picture 4" descr="http://www.byroad.ru/files/2008/08/nizhnij-novgorod-12.jpg"/>
          <p:cNvPicPr>
            <a:picLocks noChangeAspect="1" noChangeArrowheads="1"/>
          </p:cNvPicPr>
          <p:nvPr/>
        </p:nvPicPr>
        <p:blipFill>
          <a:blip r:embed="rId3"/>
          <a:srcRect/>
          <a:stretch>
            <a:fillRect/>
          </a:stretch>
        </p:blipFill>
        <p:spPr bwMode="auto">
          <a:xfrm>
            <a:off x="1285852" y="4071942"/>
            <a:ext cx="4173447" cy="235745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ученик\Рабочий стол\фото кремль\S6302949.JPG"/>
          <p:cNvPicPr>
            <a:picLocks noChangeAspect="1" noChangeArrowheads="1"/>
          </p:cNvPicPr>
          <p:nvPr/>
        </p:nvPicPr>
        <p:blipFill>
          <a:blip r:embed="rId3" cstate="print"/>
          <a:srcRect/>
          <a:stretch>
            <a:fillRect/>
          </a:stretch>
        </p:blipFill>
        <p:spPr bwMode="auto">
          <a:xfrm>
            <a:off x="3143240" y="3833815"/>
            <a:ext cx="3429024" cy="2667019"/>
          </a:xfrm>
          <a:prstGeom prst="rect">
            <a:avLst/>
          </a:prstGeom>
          <a:noFill/>
        </p:spPr>
      </p:pic>
      <p:sp>
        <p:nvSpPr>
          <p:cNvPr id="2049" name="Rectangle 1"/>
          <p:cNvSpPr>
            <a:spLocks noChangeArrowheads="1"/>
          </p:cNvSpPr>
          <p:nvPr/>
        </p:nvSpPr>
        <p:spPr bwMode="auto">
          <a:xfrm>
            <a:off x="1000100" y="0"/>
            <a:ext cx="7643866"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76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Центральный вход в кремль - Дмитриевская </a:t>
            </a:r>
          </a:p>
          <a:p>
            <a:pPr marL="0" marR="0" lvl="0" indent="347663"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t>
            </a:r>
            <a:r>
              <a:rPr kumimoji="0" lang="ru-RU" sz="2400"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Дмитровская</a:t>
            </a:r>
            <a:r>
              <a:rPr kumimoji="0" lang="ru-RU" sz="24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башня названа по имени великого князя нижегородского Дмитрия Константиновича.  По своему положению занимает ведущее место в Нижегородском Кремле. Она расположена в центре нагорного участка и выходит фасадом  на расширенную в виде полукруга  часть площади Минина и Пожарского. Впервые говорится о башне в источниках в 1372-74 годов, и поэтому она считается древнейшей из башен Кремля. </a:t>
            </a:r>
            <a:endParaRPr kumimoji="0" lang="ru-RU" sz="2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4" descr="Кладовая.jpg"/>
          <p:cNvPicPr>
            <a:picLocks noChangeAspect="1"/>
          </p:cNvPicPr>
          <p:nvPr/>
        </p:nvPicPr>
        <p:blipFill>
          <a:blip r:embed="rId2"/>
          <a:stretch>
            <a:fillRect/>
          </a:stretch>
        </p:blipFill>
        <p:spPr>
          <a:xfrm>
            <a:off x="6715140" y="4286256"/>
            <a:ext cx="2143140" cy="2472946"/>
          </a:xfrm>
          <a:prstGeom prst="rect">
            <a:avLst/>
          </a:prstGeom>
        </p:spPr>
      </p:pic>
      <p:sp>
        <p:nvSpPr>
          <p:cNvPr id="24578" name="Rectangle 2"/>
          <p:cNvSpPr>
            <a:spLocks noChangeArrowheads="1"/>
          </p:cNvSpPr>
          <p:nvPr/>
        </p:nvSpPr>
        <p:spPr bwMode="auto">
          <a:xfrm>
            <a:off x="1142976" y="0"/>
            <a:ext cx="3917226"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r>
              <a:rPr kumimoji="0" lang="ru-RU" sz="2400" b="1" i="0" u="sng" strike="noStrike" cap="none" normalizeH="0" baseline="0" dirty="0" smtClean="0">
                <a:ln>
                  <a:noFill/>
                </a:ln>
                <a:solidFill>
                  <a:schemeClr val="tx1"/>
                </a:solidFill>
                <a:effectLst/>
                <a:latin typeface="Arial" pitchFamily="34" charset="0"/>
                <a:ea typeface="Calibri" pitchFamily="34" charset="0"/>
                <a:cs typeface="Times New Roman" pitchFamily="18" charset="0"/>
              </a:rPr>
              <a:t>Кладовая башня</a:t>
            </a:r>
            <a:r>
              <a:rPr kumimoji="0" lang="ru-RU" sz="2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endParaRPr>
          </a:p>
        </p:txBody>
      </p:sp>
      <p:sp>
        <p:nvSpPr>
          <p:cNvPr id="3" name="Прямоугольник 2"/>
          <p:cNvSpPr/>
          <p:nvPr/>
        </p:nvSpPr>
        <p:spPr>
          <a:xfrm>
            <a:off x="1214414" y="4857760"/>
            <a:ext cx="4286280" cy="830997"/>
          </a:xfrm>
          <a:prstGeom prst="rect">
            <a:avLst/>
          </a:prstGeom>
        </p:spPr>
        <p:txBody>
          <a:bodyPr wrap="square">
            <a:spAutoFit/>
          </a:bodyPr>
          <a:lstStyle/>
          <a:p>
            <a:r>
              <a:rPr lang="ru-RU" sz="2400" i="1" dirty="0" smtClean="0"/>
              <a:t>Отсюда начинается экскурсия по стенам кремля.</a:t>
            </a:r>
            <a:endParaRPr lang="ru-RU" sz="2400" i="1" dirty="0"/>
          </a:p>
        </p:txBody>
      </p:sp>
      <p:sp>
        <p:nvSpPr>
          <p:cNvPr id="5" name="Текст 2"/>
          <p:cNvSpPr txBox="1">
            <a:spLocks/>
          </p:cNvSpPr>
          <p:nvPr/>
        </p:nvSpPr>
        <p:spPr>
          <a:xfrm>
            <a:off x="642910" y="357166"/>
            <a:ext cx="8501090" cy="3929090"/>
          </a:xfrm>
          <a:prstGeom prst="rect">
            <a:avLst/>
          </a:prstGeom>
        </p:spPr>
        <p:txBody>
          <a:bodyPr>
            <a:noAutofit/>
          </a:bodyPr>
          <a:lstStyle/>
          <a:p>
            <a:pPr marL="365760" marR="0" lvl="0" indent="-283464"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Круглая башня, носящая ныне имя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Кладовой,расположена</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у начала "трубы"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Зеленского</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съезда. Свое название башня получила от слова "кладь" использовалась как складское место) В XVII-XVIII башня носила название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Алексеевской-по</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расположенной неподалеку церкви, построенной в 1642 г </a:t>
            </a:r>
          </a:p>
          <a:p>
            <a:pPr marL="365760" marR="0" lvl="0" indent="-283464"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Городовая</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роспись1б62 г. называет эту башню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Алексеевская-Тверская</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тож</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Последнее название устанавливает связь этой башни со строительством 1500 г., о котором летописный источник сообщает, что: "Лета 1500, сентября 1 дня заложили в </a:t>
            </a:r>
            <a:r>
              <a:rPr kumimoji="0" lang="ru-RU" sz="2400" b="0" i="0" u="none" strike="noStrike" kern="1200" cap="none" spc="0" normalizeH="0" baseline="0" noProof="0" dirty="0" err="1" smtClean="0">
                <a:ln>
                  <a:noFill/>
                </a:ln>
                <a:solidFill>
                  <a:schemeClr val="tx1"/>
                </a:solidFill>
                <a:effectLst/>
                <a:uLnTx/>
                <a:uFillTx/>
                <a:latin typeface="+mn-lt"/>
                <a:ea typeface="+mn-ea"/>
                <a:cs typeface="+mn-cs"/>
              </a:rPr>
              <a:t>Новегороде</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 Тверскую башню". </a:t>
            </a:r>
            <a:endParaRPr lang="ru-RU" sz="2400" dirty="0" smtClean="0"/>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lang="ru-RU" sz="2400" dirty="0" smtClean="0"/>
          </a:p>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endParaRPr lang="ru-RU" sz="2400" dirty="0" smtClean="0"/>
          </a:p>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endParaRPr kumimoji="0" lang="ru-RU" sz="2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down)">
                                      <p:cBhvr>
                                        <p:cTn id="7" dur="500"/>
                                        <p:tgtEl>
                                          <p:spTgt spid="5">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checkerboard(across)">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http://www.russiancity.ru/pictures/nn_002_8.jpg"/>
          <p:cNvPicPr/>
          <p:nvPr/>
        </p:nvPicPr>
        <p:blipFill>
          <a:blip r:embed="rId2"/>
          <a:srcRect/>
          <a:stretch>
            <a:fillRect/>
          </a:stretch>
        </p:blipFill>
        <p:spPr bwMode="auto">
          <a:xfrm>
            <a:off x="3643306" y="4357694"/>
            <a:ext cx="3857652" cy="2339368"/>
          </a:xfrm>
          <a:prstGeom prst="rect">
            <a:avLst/>
          </a:prstGeom>
          <a:noFill/>
          <a:ln w="9525">
            <a:noFill/>
            <a:miter lim="800000"/>
            <a:headEnd/>
            <a:tailEnd/>
          </a:ln>
        </p:spPr>
      </p:pic>
      <p:sp>
        <p:nvSpPr>
          <p:cNvPr id="5" name="Текст 2"/>
          <p:cNvSpPr txBox="1">
            <a:spLocks/>
          </p:cNvSpPr>
          <p:nvPr/>
        </p:nvSpPr>
        <p:spPr>
          <a:xfrm>
            <a:off x="857224" y="500042"/>
            <a:ext cx="8072494" cy="4206112"/>
          </a:xfrm>
          <a:prstGeom prst="rect">
            <a:avLst/>
          </a:prstGeom>
        </p:spPr>
        <p:txBody>
          <a:bodyPr>
            <a:normAutofit/>
          </a:bodyPr>
          <a:lstStyle/>
          <a:p>
            <a:pPr marL="365760" marR="0" lvl="0" indent="-283464" algn="l" defTabSz="914400" rtl="0" eaLnBrk="1" fontAlgn="auto" latinLnBrk="0" hangingPunct="1">
              <a:lnSpc>
                <a:spcPct val="100000"/>
              </a:lnSpc>
              <a:spcBef>
                <a:spcPts val="600"/>
              </a:spcBef>
              <a:spcAft>
                <a:spcPts val="0"/>
              </a:spcAft>
              <a:buClr>
                <a:schemeClr val="accent1"/>
              </a:buClr>
              <a:buSzPct val="80000"/>
              <a:tabLst/>
              <a:defRPr/>
            </a:pPr>
            <a:r>
              <a:rPr kumimoji="0" lang="ru-RU" sz="2400" b="0" i="0" u="none" strike="noStrike" kern="1200" cap="none" spc="0" normalizeH="0" baseline="0" noProof="0" dirty="0" smtClean="0">
                <a:ln>
                  <a:noFill/>
                </a:ln>
                <a:solidFill>
                  <a:schemeClr val="tx1"/>
                </a:solidFill>
                <a:effectLst/>
                <a:uLnTx/>
                <a:uFillTx/>
                <a:latin typeface="+mn-lt"/>
                <a:ea typeface="+mn-ea"/>
                <a:cs typeface="+mn-cs"/>
              </a:rPr>
              <a:t>     Никольская - башня квадратная, несколько более позднего времени постройки. Для квадратных башен характерно, как правило, наличие ворот. Названа башня по церкви Святого Николая Чудотворца , что стояла когда-то на улице Большая Покровская. До починки 1837 г. вся нижняя часть башни имела белокаменную облицовку. В XVII - XIX столетии башня использовалась как складское помещение и получила значительную внутреннюю переделку. Никольскую башню венчает дозорная вышка, высота башни вместе с вышкой тридцать метров</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Char char=""/>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Прямоугольник 5"/>
          <p:cNvSpPr/>
          <p:nvPr/>
        </p:nvSpPr>
        <p:spPr>
          <a:xfrm>
            <a:off x="1285852" y="0"/>
            <a:ext cx="3441198" cy="523220"/>
          </a:xfrm>
          <a:prstGeom prst="rect">
            <a:avLst/>
          </a:prstGeom>
        </p:spPr>
        <p:txBody>
          <a:bodyPr wrap="none">
            <a:spAutoFit/>
          </a:bodyPr>
          <a:lstStyle/>
          <a:p>
            <a:r>
              <a:rPr lang="ru-RU" sz="2800" b="1" dirty="0" smtClean="0"/>
              <a:t>Никольская - башня </a:t>
            </a:r>
            <a:endParaRPr lang="ru-RU"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down)">
                                      <p:cBhvr>
                                        <p:cTn id="7" dur="1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407</TotalTime>
  <Words>1666</Words>
  <PresentationFormat>Экран (4:3)</PresentationFormat>
  <Paragraphs>105</Paragraphs>
  <Slides>31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Солнцестояние</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ученик</cp:lastModifiedBy>
  <cp:revision>52</cp:revision>
  <dcterms:modified xsi:type="dcterms:W3CDTF">2011-04-06T07:07:57Z</dcterms:modified>
</cp:coreProperties>
</file>